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658" r:id="rId1"/>
  </p:sldMasterIdLst>
  <p:notesMasterIdLst>
    <p:notesMasterId r:id="rId4"/>
  </p:notesMasterIdLst>
  <p:sldIdLst>
    <p:sldId id="259" r:id="rId2"/>
    <p:sldId id="258" r:id="rId3"/>
  </p:sldIdLst>
  <p:sldSz cx="6858000" cy="9906000" type="A4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作成者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0DEEF"/>
          </a:solidFill>
        </a:fill>
      </a:tcStyle>
    </a:wholeTbl>
    <a:band2H>
      <a:tcTxStyle/>
      <a:tcStyle>
        <a:tcBdr/>
        <a:fill>
          <a:solidFill>
            <a:srgbClr val="E9EFF7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562"/>
  </p:normalViewPr>
  <p:slideViewPr>
    <p:cSldViewPr>
      <p:cViewPr>
        <p:scale>
          <a:sx n="60" d="100"/>
          <a:sy n="60" d="100"/>
        </p:scale>
        <p:origin x="1888" y="-72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80" d="100"/>
        <a:sy n="180" d="100"/>
      </p:scale>
      <p:origin x="0" y="-72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92" name="Shape 92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78393368"/>
      </p:ext>
    </p:extLst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05526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04668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71259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25682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60469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58430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71460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70012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31120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96568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70165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4C5267-4EAF-4614-9D55-3D1BB50CF71E}" type="datetimeFigureOut">
              <a:rPr kumimoji="1" lang="ja-JP" altLang="en-US" smtClean="0"/>
              <a:t>2022/3/30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88295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2800" b="1" i="0" u="none" strike="noStrike" kern="1200" cap="none" spc="0" normalizeH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Calibri" panose="020F0502020204030204"/>
                <a:ea typeface="SimSun" panose="02010600030101010101" pitchFamily="2" charset="-122"/>
                <a:cs typeface="+mn-cs"/>
              </a:rPr>
              <a:t>关于电话翻译服务</a:t>
            </a:r>
            <a:endParaRPr kumimoji="1" lang="ja-JP" altLang="en-US" sz="2800" b="1" i="0" u="none" strike="noStrike" kern="1200" cap="none" spc="0" normalizeH="0" noProof="0" dirty="0">
              <a:ln>
                <a:noFill/>
              </a:ln>
              <a:solidFill>
                <a:srgbClr val="002060"/>
              </a:solidFill>
              <a:effectLst/>
              <a:uLnTx/>
              <a:uFillTx/>
              <a:latin typeface="Calibri" panose="020F0502020204030204"/>
              <a:ea typeface="SimSun" panose="02010600030101010101" pitchFamily="2" charset="-122"/>
              <a:cs typeface="+mn-cs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12407" y="706269"/>
            <a:ext cx="643318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　</a:t>
            </a:r>
            <a:r>
              <a:rPr kumimoji="1" lang="zh-CN" altLang="en-US" kern="1200" dirty="0">
                <a:solidFill>
                  <a:prstClr val="black"/>
                </a:solidFill>
                <a:latin typeface="SimSun" panose="02010600030101010101" pitchFamily="2" charset="-122"/>
                <a:ea typeface="SimSun" panose="02010600030101010101" pitchFamily="2" charset="-122"/>
              </a:rPr>
              <a:t>您在医院就诊时，可使用“电话翻译服务”。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　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请确认以下内容。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电话翻译服务的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内容</a:t>
            </a:r>
            <a:r>
              <a:rPr kumimoji="1" lang="zh-CN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和使用方法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576736"/>
            <a:ext cx="6459905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	</a:t>
            </a:r>
            <a:r>
              <a:rPr kumimoji="1" lang="zh-CN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院方将通过电话连线外部翻译人员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	 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翻译人员会把您说的话翻译成日语，告诉医院的工作人员。</a:t>
            </a:r>
            <a:r>
              <a:rPr kumimoji="1" lang="zh-CN" altLang="en-US" kern="1200" dirty="0">
                <a:solidFill>
                  <a:prstClr val="black"/>
                </a:solidFill>
                <a:latin typeface="SimSun" panose="02010600030101010101" pitchFamily="2" charset="-122"/>
                <a:ea typeface="SimSun" panose="02010600030101010101" pitchFamily="2" charset="-122"/>
              </a:rPr>
              <a:t>也会把医院工作人员说的话翻译成您的语言，然后告诉您。</a:t>
            </a:r>
            <a:endParaRPr kumimoji="1" lang="en-US" altLang="zh-CN" kern="1200" dirty="0">
              <a:solidFill>
                <a:prstClr val="black"/>
              </a:solidFill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	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挂号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・</a:t>
            </a:r>
            <a:r>
              <a:rPr kumimoji="1" lang="zh-CN" altLang="en-US" kern="1200" dirty="0">
                <a:solidFill>
                  <a:prstClr val="black"/>
                </a:solidFill>
                <a:latin typeface="SimSun" panose="02010600030101010101" pitchFamily="2" charset="-122"/>
                <a:ea typeface="SimSun" panose="02010600030101010101" pitchFamily="2" charset="-122"/>
              </a:rPr>
              <a:t>结算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・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诊察等，跟医院的工作人员说话的场合，</a:t>
            </a:r>
            <a:endParaRPr kumimoji="1" lang="en-US" altLang="zh-CN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kern="1200" dirty="0">
                <a:solidFill>
                  <a:prstClr val="black"/>
                </a:solidFill>
                <a:latin typeface="SimSun" panose="02010600030101010101" pitchFamily="2" charset="-122"/>
                <a:ea typeface="SimSun" panose="02010600030101010101" pitchFamily="2" charset="-122"/>
              </a:rPr>
              <a:t>　 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都可使用此服务。</a:t>
            </a:r>
            <a:endParaRPr kumimoji="1" lang="en-US" altLang="zh-CN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	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翻译费用为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（①１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次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●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日元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　②△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分钟内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◆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日元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、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从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△</a:t>
            </a:r>
            <a:r>
              <a:rPr kumimoji="1" lang="zh-CN" altLang="en-US" kern="1200" dirty="0">
                <a:solidFill>
                  <a:prstClr val="black"/>
                </a:solidFill>
                <a:latin typeface="SimSun" panose="02010600030101010101" pitchFamily="2" charset="-122"/>
                <a:ea typeface="SimSun" panose="02010600030101010101" pitchFamily="2" charset="-122"/>
              </a:rPr>
              <a:t>分钟开始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▲分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钟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□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日元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　③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免费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）。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○ 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请您在结算时</a:t>
            </a:r>
            <a:r>
              <a:rPr kumimoji="1" lang="zh-CN" altLang="en-US" kern="1200" dirty="0">
                <a:solidFill>
                  <a:prstClr val="black"/>
                </a:solidFill>
                <a:latin typeface="SimSun" panose="02010600030101010101" pitchFamily="2" charset="-122"/>
                <a:ea typeface="SimSun" panose="02010600030101010101" pitchFamily="2" charset="-122"/>
              </a:rPr>
              <a:t>支付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翻译费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1" i="0" u="none" strike="noStrike" kern="1200" cap="none" spc="0" normalizeH="0" baseline="0" noProof="0" dirty="0">
                <a:ln>
                  <a:noFill/>
                </a:ln>
                <a:solidFill>
                  <a:schemeClr val="bg1">
                    <a:lumMod val="95000"/>
                  </a:schemeClr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注意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970965"/>
            <a:ext cx="645318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	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电话翻译，是您在使用医院服务时可使用的附带服务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　 </a:t>
            </a:r>
            <a:r>
              <a:rPr kumimoji="1" lang="zh-CN" altLang="en-US" kern="1200" dirty="0">
                <a:solidFill>
                  <a:prstClr val="black"/>
                </a:solidFill>
                <a:latin typeface="SimSun" panose="02010600030101010101" pitchFamily="2" charset="-122"/>
                <a:ea typeface="SimSun" panose="02010600030101010101" pitchFamily="2" charset="-122"/>
              </a:rPr>
              <a:t>非医院服务相关</a:t>
            </a:r>
            <a:r>
              <a:rPr kumimoji="1" lang="zh-CN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的情况，恕不提供电话翻译服务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。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年　　　　　月　　　　日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　　　　　　　　　　　</a:t>
            </a:r>
            <a:r>
              <a:rPr kumimoji="1" lang="zh-CN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姓名</a:t>
            </a: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　　　　　　　　　　　　　　　　　　　　　　　　　　　　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2000" kern="1200" dirty="0">
                <a:solidFill>
                  <a:prstClr val="white"/>
                </a:solidFill>
                <a:latin typeface="SimSun" panose="02010600030101010101" pitchFamily="2" charset="-122"/>
                <a:ea typeface="SimSun" panose="02010600030101010101" pitchFamily="2" charset="-122"/>
              </a:rPr>
              <a:t>是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否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-34245" y="8147706"/>
            <a:ext cx="685800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2000" b="1" kern="1200" dirty="0">
                <a:solidFill>
                  <a:prstClr val="black"/>
                </a:solidFill>
                <a:latin typeface="SimSun" panose="02010600030101010101" pitchFamily="2" charset="-122"/>
                <a:ea typeface="SimSun" panose="02010600030101010101" pitchFamily="2" charset="-122"/>
              </a:rPr>
              <a:t>您是否希望</a:t>
            </a:r>
            <a:r>
              <a:rPr kumimoji="1" lang="zh-CN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使用电话翻译服务</a:t>
            </a:r>
            <a:r>
              <a:rPr kumimoji="1" lang="ja-JP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SimSun" panose="02010600030101010101" pitchFamily="2" charset="-122"/>
                <a:ea typeface="SimSun" panose="02010600030101010101" pitchFamily="2" charset="-122"/>
              </a:rPr>
              <a:t>？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SimSun" panose="02010600030101010101" pitchFamily="2" charset="-122"/>
              <a:ea typeface="SimSun" panose="02010600030101010101" pitchFamily="2" charset="-122"/>
            </a:endParaRPr>
          </a:p>
        </p:txBody>
      </p:sp>
      <p:sp>
        <p:nvSpPr>
          <p:cNvPr id="14" name="ホームベース 3">
            <a:extLst>
              <a:ext uri="{FF2B5EF4-FFF2-40B4-BE49-F238E27FC236}">
                <a16:creationId xmlns:a16="http://schemas.microsoft.com/office/drawing/2014/main" id="{1ED66AB3-03FC-4126-BBD5-F274851BF286}"/>
              </a:ext>
            </a:extLst>
          </p:cNvPr>
          <p:cNvSpPr/>
          <p:nvPr/>
        </p:nvSpPr>
        <p:spPr>
          <a:xfrm>
            <a:off x="-2763688" y="4617530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 marL="0" marR="0" indent="0" algn="l" defTabSz="9144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</a:defRPr>
            </a:defPPr>
            <a:lvl1pPr marL="0" marR="0" indent="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chemeClr val="lt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defRPr>
            </a:lvl1pPr>
            <a:lvl2pPr marL="0" marR="0" indent="4572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chemeClr val="lt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defRPr>
            </a:lvl2pPr>
            <a:lvl3pPr marL="0" marR="0" indent="9144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chemeClr val="lt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defRPr>
            </a:lvl3pPr>
            <a:lvl4pPr marL="0" marR="0" indent="13716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chemeClr val="lt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defRPr>
            </a:lvl4pPr>
            <a:lvl5pPr marL="0" marR="0" indent="18288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chemeClr val="lt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defRPr>
            </a:lvl5pPr>
            <a:lvl6pPr marL="0" marR="0" indent="22860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chemeClr val="lt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defRPr>
            </a:lvl6pPr>
            <a:lvl7pPr marL="0" marR="0" indent="27432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chemeClr val="lt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defRPr>
            </a:lvl7pPr>
            <a:lvl8pPr marL="0" marR="0" indent="32004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chemeClr val="lt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defRPr>
            </a:lvl8pPr>
            <a:lvl9pPr marL="0" marR="0" indent="3657600" algn="l" defTabSz="914400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kumimoji="0" sz="1800" b="0" i="0" u="none" strike="noStrike" cap="none" spc="0" normalizeH="0" baseline="0">
                <a:ln>
                  <a:noFill/>
                </a:ln>
                <a:solidFill>
                  <a:schemeClr val="lt1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defRPr>
            </a:lvl9pPr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1187893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電話通訳（でんわつうやく）サービスについて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02881" y="505948"/>
            <a:ext cx="643318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あなたが病院（びょういん）でみてもらうときに、「電話通訳（でんわつうやく）サービス」を使（つか）うことができます。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下（した）に書（か）いてあることを確認（かくにん）してください。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電話通訳（でんわつうやく）サービスの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内容（ないよう）と使（つか）い方（かた）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317857"/>
            <a:ext cx="6459905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電話（でんわ）を病院（びょういん）の外（そと）にいる通訳（つうやく）につなぎます。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通訳（つうやく）が、あなたが話（はな）すことを日本語（にほんご）にして、病院（びょういん）のスタッフに伝（つた）えます。また、病院（びょういん）のスタッフが話（はな）すことを、通訳（つうやく）があなたの言葉（ことば）にして、あなたに伝（つた）え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受付（うけつけ）・会計（かいけい）・診察（しんさつ）など、病院（びょういん）のスタッフと話（はな）すときに使（つか）うことができます。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お金（かね）は（①１回（かい）●円　②△分（ふん）まで◆円、△分（ふん）からは▲分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（ふん）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で□円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（えん）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③無料（むりょう））です。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  お金（かね）を、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会計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（かいけい）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の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ときにはらってください。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注意点（ちゅうい）すること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859004"/>
            <a:ext cx="645318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電話通訳（でんわつうやく）はあなたが病院（びょういん）でみてもらうとき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の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サービス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で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 　病院（びょういん）でみてもらうとき以外（いがい）では使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（つか）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えません。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年（ねん）　　　　　月（がつ）　　　　日（にち）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　　　　　　　　　　お名前（なまえ）　　　　　　　　　　　　　　　　　　　　　　　　　　　　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はい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いいえ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-34245" y="8191692"/>
            <a:ext cx="685800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電話通訳（でんわつうやく）サービスを使（つか）いますか？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4" name="ホームベース 3"/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526549204"/>
      </p:ext>
    </p:extLst>
  </p:cSld>
  <p:clrMapOvr>
    <a:masterClrMapping/>
  </p:clrMapOvr>
</p:sld>
</file>

<file path=ppt/theme/theme1.xml><?xml version="1.0" encoding="utf-8"?>
<a:theme xmlns:a="http://schemas.openxmlformats.org/drawingml/2006/main" name="1_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 テーマ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テーマ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544</Words>
  <Application>Microsoft Office PowerPoint</Application>
  <PresentationFormat>A4 210 x 297 mm</PresentationFormat>
  <Paragraphs>43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7" baseType="lpstr">
      <vt:lpstr>SimSun</vt:lpstr>
      <vt:lpstr>Arial</vt:lpstr>
      <vt:lpstr>Calibri</vt:lpstr>
      <vt:lpstr>Calibri Light</vt:lpstr>
      <vt:lpstr>1_Office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modified xsi:type="dcterms:W3CDTF">2022-03-30T06:56:35Z</dcterms:modified>
</cp:coreProperties>
</file>