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 autoCompressPictures="0">
  <p:sldMasterIdLst>
    <p:sldMasterId id="2147483648" r:id="rId1"/>
  </p:sldMasterIdLst>
  <p:notesMasterIdLst>
    <p:notesMasterId r:id="rId4"/>
  </p:notesMasterIdLst>
  <p:sldIdLst>
    <p:sldId id="259" r:id="rId2"/>
    <p:sldId id="258" r:id="rId3"/>
  </p:sldIdLst>
  <p:sldSz cx="6858000" cy="9906000" type="A4"/>
  <p:notesSz cx="6858000" cy="9945688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  <p:ext uri="http://customooxmlschemas.google.com/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7" roundtripDataSignature="AMtx7mjAwTDqJyX+MivAoq3j8E4oVk6pb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43" d="100"/>
          <a:sy n="43" d="100"/>
        </p:scale>
        <p:origin x="2264" y="68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customschemas.google.com/relationships/presentationmetadata" Target="metadata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11" Type="http://schemas.openxmlformats.org/officeDocument/2006/relationships/tableStyles" Target="tableStyles.xml"/><Relationship Id="rId10" Type="http://schemas.openxmlformats.org/officeDocument/2006/relationships/theme" Target="theme/theme1.xml"/><Relationship Id="rId4" Type="http://schemas.openxmlformats.org/officeDocument/2006/relationships/notesMaster" Target="notesMasters/notesMaster1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2138363" y="746125"/>
            <a:ext cx="2581275" cy="37290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>
            <a:noFill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914400" y="4724202"/>
            <a:ext cx="5029200" cy="447556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914400" y="4724202"/>
            <a:ext cx="5029200" cy="4475560"/>
          </a:xfrm>
          <a:prstGeom prst="rect">
            <a:avLst/>
          </a:prstGeom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2138363" y="746125"/>
            <a:ext cx="2581275" cy="37290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  <p:extLst>
      <p:ext uri="{BB962C8B-B14F-4D97-AF65-F5344CB8AC3E}">
        <p14:creationId xmlns:p14="http://schemas.microsoft.com/office/powerpoint/2010/main" val="195226399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 スライド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3"/>
          <p:cNvSpPr txBox="1"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sz="45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3"/>
          <p:cNvSpPr txBox="1"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1pPr>
            <a:lvl2pPr lvl="1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sz="1500"/>
            </a:lvl2pPr>
            <a:lvl3pPr lvl="2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None/>
              <a:defRPr sz="1350"/>
            </a:lvl3pPr>
            <a:lvl4pPr lvl="3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4pPr>
            <a:lvl5pPr lvl="4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5pPr>
            <a:lvl6pPr lvl="5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6pPr>
            <a:lvl7pPr lvl="6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7pPr>
            <a:lvl8pPr lvl="7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8pPr>
            <a:lvl9pPr lvl="8" algn="ctr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9pPr>
          </a:lstStyle>
          <a:p>
            <a:endParaRPr/>
          </a:p>
        </p:txBody>
      </p:sp>
      <p:sp>
        <p:nvSpPr>
          <p:cNvPr id="14" name="Google Shape;14;p3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3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1pPr>
            <a:lvl2pPr marL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2pPr>
            <a:lvl3pPr marL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3pPr>
            <a:lvl4pPr marL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4pPr>
            <a:lvl5pPr marL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5pPr>
            <a:lvl6pPr marL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6pPr>
            <a:lvl7pPr marL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7pPr>
            <a:lvl8pPr marL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8pPr>
            <a:lvl9pPr marL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と&#10;縦書きテキスト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2"/>
          <p:cNvSpPr txBox="1"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2"/>
          <p:cNvSpPr txBox="1">
            <a:spLocks noGrp="1"/>
          </p:cNvSpPr>
          <p:nvPr>
            <p:ph type="body" idx="1"/>
          </p:nvPr>
        </p:nvSpPr>
        <p:spPr>
          <a:xfrm rot="5400000">
            <a:off x="286367" y="2822135"/>
            <a:ext cx="6285266" cy="59150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2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2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2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1pPr>
            <a:lvl2pPr marL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2pPr>
            <a:lvl3pPr marL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3pPr>
            <a:lvl4pPr marL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4pPr>
            <a:lvl5pPr marL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5pPr>
            <a:lvl6pPr marL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6pPr>
            <a:lvl7pPr marL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7pPr>
            <a:lvl8pPr marL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8pPr>
            <a:lvl9pPr marL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縦書きタイトルと&#10;縦書きテキスト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3"/>
          <p:cNvSpPr txBox="1">
            <a:spLocks noGrp="1"/>
          </p:cNvSpPr>
          <p:nvPr>
            <p:ph type="title"/>
          </p:nvPr>
        </p:nvSpPr>
        <p:spPr>
          <a:xfrm rot="5400000">
            <a:off x="1449696" y="3985464"/>
            <a:ext cx="8394877" cy="147875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3"/>
          <p:cNvSpPr txBox="1">
            <a:spLocks noGrp="1"/>
          </p:cNvSpPr>
          <p:nvPr>
            <p:ph type="body" idx="1"/>
          </p:nvPr>
        </p:nvSpPr>
        <p:spPr>
          <a:xfrm rot="5400000">
            <a:off x="-1550679" y="2549570"/>
            <a:ext cx="8394877" cy="43505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3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3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3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1pPr>
            <a:lvl2pPr marL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2pPr>
            <a:lvl3pPr marL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3pPr>
            <a:lvl4pPr marL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4pPr>
            <a:lvl5pPr marL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5pPr>
            <a:lvl6pPr marL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6pPr>
            <a:lvl7pPr marL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7pPr>
            <a:lvl8pPr marL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8pPr>
            <a:lvl9pPr marL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とコンテンツ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4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4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4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1pPr>
            <a:lvl2pPr marL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2pPr>
            <a:lvl3pPr marL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3pPr>
            <a:lvl4pPr marL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4pPr>
            <a:lvl5pPr marL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5pPr>
            <a:lvl6pPr marL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6pPr>
            <a:lvl7pPr marL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7pPr>
            <a:lvl8pPr marL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8pPr>
            <a:lvl9pPr marL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セクション見出し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sz="45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5"/>
          <p:cNvSpPr txBox="1"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>
                <a:solidFill>
                  <a:schemeClr val="dk1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500"/>
              <a:buNone/>
              <a:defRPr sz="15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350"/>
              <a:buNone/>
              <a:defRPr sz="135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5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5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1pPr>
            <a:lvl2pPr marL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2pPr>
            <a:lvl3pPr marL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3pPr>
            <a:lvl4pPr marL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4pPr>
            <a:lvl5pPr marL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5pPr>
            <a:lvl6pPr marL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6pPr>
            <a:lvl7pPr marL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7pPr>
            <a:lvl8pPr marL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8pPr>
            <a:lvl9pPr marL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2 つのコンテンツ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6"/>
          <p:cNvSpPr txBox="1">
            <a:spLocks noGrp="1"/>
          </p:cNvSpPr>
          <p:nvPr>
            <p:ph type="body" idx="1"/>
          </p:nvPr>
        </p:nvSpPr>
        <p:spPr>
          <a:xfrm>
            <a:off x="471488" y="2637014"/>
            <a:ext cx="2914650" cy="628526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6"/>
          <p:cNvSpPr txBox="1">
            <a:spLocks noGrp="1"/>
          </p:cNvSpPr>
          <p:nvPr>
            <p:ph type="body" idx="2"/>
          </p:nvPr>
        </p:nvSpPr>
        <p:spPr>
          <a:xfrm>
            <a:off x="3471863" y="2637014"/>
            <a:ext cx="2914650" cy="628526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6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6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6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1pPr>
            <a:lvl2pPr marL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2pPr>
            <a:lvl3pPr marL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3pPr>
            <a:lvl4pPr marL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4pPr>
            <a:lvl5pPr marL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5pPr>
            <a:lvl6pPr marL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6pPr>
            <a:lvl7pPr marL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7pPr>
            <a:lvl8pPr marL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8pPr>
            <a:lvl9pPr marL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比較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7"/>
          <p:cNvSpPr txBox="1"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1pPr>
            <a:lvl2pPr marL="914400" lvl="1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sz="1500" b="1"/>
            </a:lvl2pPr>
            <a:lvl3pPr marL="1371600" lvl="2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None/>
              <a:defRPr sz="1350" b="1"/>
            </a:lvl3pPr>
            <a:lvl4pPr marL="1828800" lvl="3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4pPr>
            <a:lvl5pPr marL="2286000" lvl="4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5pPr>
            <a:lvl6pPr marL="2743200" lvl="5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6pPr>
            <a:lvl7pPr marL="3200400" lvl="6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7pPr>
            <a:lvl8pPr marL="3657600" lvl="7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8pPr>
            <a:lvl9pPr marL="4114800" lvl="8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9pPr>
          </a:lstStyle>
          <a:p>
            <a:endParaRPr/>
          </a:p>
        </p:txBody>
      </p:sp>
      <p:sp>
        <p:nvSpPr>
          <p:cNvPr id="39" name="Google Shape;39;p7"/>
          <p:cNvSpPr txBox="1">
            <a:spLocks noGrp="1"/>
          </p:cNvSpPr>
          <p:nvPr>
            <p:ph type="body" idx="2"/>
          </p:nvPr>
        </p:nvSpPr>
        <p:spPr>
          <a:xfrm>
            <a:off x="472381" y="3618442"/>
            <a:ext cx="2901255" cy="53221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7"/>
          <p:cNvSpPr txBox="1">
            <a:spLocks noGrp="1"/>
          </p:cNvSpPr>
          <p:nvPr>
            <p:ph type="body" idx="3"/>
          </p:nvPr>
        </p:nvSpPr>
        <p:spPr>
          <a:xfrm>
            <a:off x="3471863" y="2428347"/>
            <a:ext cx="2915543" cy="11900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1pPr>
            <a:lvl2pPr marL="914400" lvl="1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sz="1500" b="1"/>
            </a:lvl2pPr>
            <a:lvl3pPr marL="1371600" lvl="2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None/>
              <a:defRPr sz="1350" b="1"/>
            </a:lvl3pPr>
            <a:lvl4pPr marL="1828800" lvl="3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4pPr>
            <a:lvl5pPr marL="2286000" lvl="4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5pPr>
            <a:lvl6pPr marL="2743200" lvl="5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6pPr>
            <a:lvl7pPr marL="3200400" lvl="6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7pPr>
            <a:lvl8pPr marL="3657600" lvl="7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8pPr>
            <a:lvl9pPr marL="4114800" lvl="8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9pPr>
          </a:lstStyle>
          <a:p>
            <a:endParaRPr/>
          </a:p>
        </p:txBody>
      </p:sp>
      <p:sp>
        <p:nvSpPr>
          <p:cNvPr id="41" name="Google Shape;41;p7"/>
          <p:cNvSpPr txBox="1">
            <a:spLocks noGrp="1"/>
          </p:cNvSpPr>
          <p:nvPr>
            <p:ph type="body" idx="4"/>
          </p:nvPr>
        </p:nvSpPr>
        <p:spPr>
          <a:xfrm>
            <a:off x="3471863" y="3618442"/>
            <a:ext cx="2915543" cy="532218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7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7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7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1pPr>
            <a:lvl2pPr marL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2pPr>
            <a:lvl3pPr marL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3pPr>
            <a:lvl4pPr marL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4pPr>
            <a:lvl5pPr marL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5pPr>
            <a:lvl6pPr marL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6pPr>
            <a:lvl7pPr marL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7pPr>
            <a:lvl8pPr marL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8pPr>
            <a:lvl9pPr marL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のみ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8"/>
          <p:cNvSpPr txBox="1"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8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8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8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1pPr>
            <a:lvl2pPr marL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2pPr>
            <a:lvl3pPr marL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3pPr>
            <a:lvl4pPr marL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4pPr>
            <a:lvl5pPr marL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5pPr>
            <a:lvl6pPr marL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6pPr>
            <a:lvl7pPr marL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7pPr>
            <a:lvl8pPr marL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8pPr>
            <a:lvl9pPr marL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白紙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9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9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9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1pPr>
            <a:lvl2pPr marL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2pPr>
            <a:lvl3pPr marL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3pPr>
            <a:lvl4pPr marL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4pPr>
            <a:lvl5pPr marL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5pPr>
            <a:lvl6pPr marL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6pPr>
            <a:lvl7pPr marL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7pPr>
            <a:lvl8pPr marL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8pPr>
            <a:lvl9pPr marL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付きの&#10;コンテンツ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0"/>
          <p:cNvSpPr txBox="1">
            <a:spLocks noGrp="1"/>
          </p:cNvSpPr>
          <p:nvPr>
            <p:ph type="body" idx="1"/>
          </p:nvPr>
        </p:nvSpPr>
        <p:spPr>
          <a:xfrm>
            <a:off x="2915543" y="1426283"/>
            <a:ext cx="3471863" cy="703968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810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619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2100"/>
              <a:buChar char="•"/>
              <a:defRPr sz="2100"/>
            </a:lvl2pPr>
            <a:lvl3pPr marL="1371600" lvl="2" indent="-3429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4pPr>
            <a:lvl5pPr marL="2286000" lvl="4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5pPr>
            <a:lvl6pPr marL="2743200" lvl="5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6pPr>
            <a:lvl7pPr marL="3200400" lvl="6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7pPr>
            <a:lvl8pPr marL="3657600" lvl="7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8pPr>
            <a:lvl9pPr marL="4114800" lvl="8" indent="-32385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9pPr>
          </a:lstStyle>
          <a:p>
            <a:endParaRPr/>
          </a:p>
        </p:txBody>
      </p:sp>
      <p:sp>
        <p:nvSpPr>
          <p:cNvPr id="57" name="Google Shape;57;p10"/>
          <p:cNvSpPr txBox="1">
            <a:spLocks noGrp="1"/>
          </p:cNvSpPr>
          <p:nvPr>
            <p:ph type="body" idx="2"/>
          </p:nvPr>
        </p:nvSpPr>
        <p:spPr>
          <a:xfrm>
            <a:off x="472381" y="2971800"/>
            <a:ext cx="2211884" cy="550562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1pPr>
            <a:lvl2pPr marL="914400" lvl="1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050"/>
              <a:buNone/>
              <a:defRPr sz="1050"/>
            </a:lvl2pPr>
            <a:lvl3pPr marL="1371600" lvl="2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3pPr>
            <a:lvl4pPr marL="1828800" lvl="3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4pPr>
            <a:lvl5pPr marL="2286000" lvl="4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5pPr>
            <a:lvl6pPr marL="2743200" lvl="5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6pPr>
            <a:lvl7pPr marL="3200400" lvl="6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7pPr>
            <a:lvl8pPr marL="3657600" lvl="7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8pPr>
            <a:lvl9pPr marL="4114800" lvl="8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9pPr>
          </a:lstStyle>
          <a:p>
            <a:endParaRPr/>
          </a:p>
        </p:txBody>
      </p:sp>
      <p:sp>
        <p:nvSpPr>
          <p:cNvPr id="58" name="Google Shape;58;p10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0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0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1pPr>
            <a:lvl2pPr marL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2pPr>
            <a:lvl3pPr marL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3pPr>
            <a:lvl4pPr marL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4pPr>
            <a:lvl5pPr marL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5pPr>
            <a:lvl6pPr marL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6pPr>
            <a:lvl7pPr marL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7pPr>
            <a:lvl8pPr marL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8pPr>
            <a:lvl9pPr marL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付きの図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1"/>
          <p:cNvSpPr txBox="1"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1"/>
          <p:cNvSpPr>
            <a:spLocks noGrp="1"/>
          </p:cNvSpPr>
          <p:nvPr>
            <p:ph type="pic" idx="2"/>
          </p:nvPr>
        </p:nvSpPr>
        <p:spPr>
          <a:xfrm>
            <a:off x="2915543" y="1426283"/>
            <a:ext cx="3471863" cy="7039681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1"/>
          <p:cNvSpPr txBox="1">
            <a:spLocks noGrp="1"/>
          </p:cNvSpPr>
          <p:nvPr>
            <p:ph type="body" idx="1"/>
          </p:nvPr>
        </p:nvSpPr>
        <p:spPr>
          <a:xfrm>
            <a:off x="472381" y="2971800"/>
            <a:ext cx="2211884" cy="550562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1pPr>
            <a:lvl2pPr marL="914400" lvl="1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050"/>
              <a:buNone/>
              <a:defRPr sz="1050"/>
            </a:lvl2pPr>
            <a:lvl3pPr marL="1371600" lvl="2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3pPr>
            <a:lvl4pPr marL="1828800" lvl="3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4pPr>
            <a:lvl5pPr marL="2286000" lvl="4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5pPr>
            <a:lvl6pPr marL="2743200" lvl="5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6pPr>
            <a:lvl7pPr marL="3200400" lvl="6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7pPr>
            <a:lvl8pPr marL="3657600" lvl="7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8pPr>
            <a:lvl9pPr marL="4114800" lvl="8" indent="-22860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750"/>
              <a:buNone/>
              <a:defRPr sz="750"/>
            </a:lvl9pPr>
          </a:lstStyle>
          <a:p>
            <a:endParaRPr/>
          </a:p>
        </p:txBody>
      </p:sp>
      <p:sp>
        <p:nvSpPr>
          <p:cNvPr id="65" name="Google Shape;65;p11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1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1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1pPr>
            <a:lvl2pPr marL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2pPr>
            <a:lvl3pPr marL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3pPr>
            <a:lvl4pPr marL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4pPr>
            <a:lvl5pPr marL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5pPr>
            <a:lvl6pPr marL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6pPr>
            <a:lvl7pPr marL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7pPr>
            <a:lvl8pPr marL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8pPr>
            <a:lvl9pPr marL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sz="33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2"/>
          <p:cNvSpPr txBox="1"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361950" algn="l" rtl="0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sz="2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23850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sz="15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14325" algn="l" rtl="0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sz="135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2"/>
          <p:cNvSpPr txBox="1">
            <a:spLocks noGrp="1"/>
          </p:cNvSpPr>
          <p:nvPr>
            <p:ph type="dt" idx="10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ftr" idx="11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  <a:defRPr sz="1800" b="0" i="0" u="none" strike="noStrike" cap="none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2"/>
          <p:cNvSpPr txBox="1">
            <a:spLocks noGrp="1"/>
          </p:cNvSpPr>
          <p:nvPr>
            <p:ph type="sldNum" idx="12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900"/>
              <a:buFont typeface="Calibri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/>
          <p:nvPr/>
        </p:nvSpPr>
        <p:spPr>
          <a:xfrm>
            <a:off x="-221934" y="46893"/>
            <a:ext cx="6858000" cy="52322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2060"/>
              </a:buClr>
              <a:buSzPts val="2800"/>
              <a:buFont typeface="Calibri"/>
              <a:buNone/>
            </a:pPr>
            <a:r>
              <a:rPr lang="en-US" sz="2800" b="1" i="0" u="none" strike="noStrike" cap="none" dirty="0">
                <a:solidFill>
                  <a:schemeClr val="accent2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en-US" sz="2800" b="1" i="0" u="none" strike="noStrike" cap="none" dirty="0">
                <a:solidFill>
                  <a:srgbClr val="002060"/>
                </a:solidFill>
                <a:latin typeface="Calibri"/>
                <a:ea typeface="Calibri"/>
                <a:cs typeface="Calibri"/>
                <a:sym typeface="Calibri"/>
              </a:rPr>
              <a:t>Interpreting Service over the Phone</a:t>
            </a:r>
            <a:endParaRPr sz="2800" b="1" i="0" u="none" strike="noStrike" cap="none" dirty="0">
              <a:solidFill>
                <a:srgbClr val="00206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5" name="Google Shape;85;p1"/>
          <p:cNvSpPr txBox="1"/>
          <p:nvPr/>
        </p:nvSpPr>
        <p:spPr>
          <a:xfrm>
            <a:off x="202881" y="505948"/>
            <a:ext cx="6433185" cy="92333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</a:pPr>
            <a:r>
              <a:rPr lang="en-US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　You can use </a:t>
            </a:r>
            <a:r>
              <a:rPr lang="en-US" sz="1800" b="0" i="0" u="none" strike="noStrike" cap="none" dirty="0">
                <a:solidFill>
                  <a:schemeClr val="tx1"/>
                </a:solidFill>
                <a:latin typeface="Calibri"/>
                <a:ea typeface="Calibri"/>
                <a:cs typeface="Calibri"/>
                <a:sym typeface="Calibri"/>
              </a:rPr>
              <a:t>this interpreting </a:t>
            </a:r>
            <a:r>
              <a:rPr lang="en-US" sz="1800" dirty="0">
                <a:latin typeface="Calibri"/>
                <a:ea typeface="Calibri"/>
                <a:cs typeface="Calibri"/>
                <a:sym typeface="Calibri"/>
              </a:rPr>
              <a:t>s</a:t>
            </a:r>
            <a:r>
              <a:rPr lang="en-US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ervice</a:t>
            </a:r>
            <a:r>
              <a:rPr lang="ja-JP" altLang="en-US" sz="1800" dirty="0"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en-US" altLang="ja-JP" sz="1800" dirty="0">
                <a:latin typeface="Calibri"/>
                <a:ea typeface="Calibri"/>
                <a:cs typeface="Calibri"/>
                <a:sym typeface="Calibri"/>
              </a:rPr>
              <a:t>over the phone</a:t>
            </a:r>
            <a:r>
              <a:rPr lang="en-US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 when you are consulting with a </a:t>
            </a:r>
            <a:r>
              <a:rPr lang="en-US" sz="18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doctor, etc., at </a:t>
            </a:r>
            <a:r>
              <a:rPr lang="en-US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this hospital. Please read the following before you use this service.</a:t>
            </a:r>
            <a:endParaRPr sz="1800" b="0" i="0" u="none" strike="noStrike" cap="none" dirty="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" name="Google Shape;86;p1"/>
          <p:cNvSpPr/>
          <p:nvPr/>
        </p:nvSpPr>
        <p:spPr>
          <a:xfrm>
            <a:off x="140400" y="1651572"/>
            <a:ext cx="6453185" cy="582733"/>
          </a:xfrm>
          <a:prstGeom prst="roundRect">
            <a:avLst>
              <a:gd name="adj" fmla="val 16667"/>
            </a:avLst>
          </a:prstGeom>
          <a:solidFill>
            <a:srgbClr val="002060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000"/>
              <a:buFont typeface="Calibri"/>
              <a:buNone/>
            </a:pPr>
            <a:r>
              <a:rPr lang="en-US" altLang="ja-JP" sz="2000" dirty="0">
                <a:solidFill>
                  <a:schemeClr val="bg1"/>
                </a:solidFill>
                <a:latin typeface="Calibri"/>
                <a:ea typeface="Calibri"/>
                <a:cs typeface="Calibri"/>
                <a:sym typeface="Calibri"/>
              </a:rPr>
              <a:t>Telephone </a:t>
            </a:r>
            <a:r>
              <a:rPr lang="en-US" altLang="ja-JP" sz="2000" b="0" i="0" u="none" strike="noStrike" cap="none" dirty="0">
                <a:solidFill>
                  <a:schemeClr val="bg1"/>
                </a:solidFill>
                <a:latin typeface="Calibri"/>
                <a:ea typeface="Calibri"/>
                <a:cs typeface="Calibri"/>
                <a:sym typeface="Calibri"/>
              </a:rPr>
              <a:t>I</a:t>
            </a:r>
            <a:r>
              <a:rPr lang="en-US" sz="2000" b="0" i="0" u="none" strike="noStrike" cap="none" dirty="0">
                <a:solidFill>
                  <a:schemeClr val="bg1"/>
                </a:solidFill>
                <a:latin typeface="Calibri"/>
                <a:ea typeface="Calibri"/>
                <a:cs typeface="Calibri"/>
                <a:sym typeface="Calibri"/>
              </a:rPr>
              <a:t>nterpreting service </a:t>
            </a:r>
            <a:r>
              <a:rPr lang="en-US" sz="2000" b="0" i="0" u="none" strike="noStrike" cap="none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and how to use it</a:t>
            </a:r>
            <a:endParaRPr sz="2000" b="0" i="0" u="none" strike="noStrike" cap="none" dirty="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" name="Google Shape;87;p1"/>
          <p:cNvSpPr txBox="1"/>
          <p:nvPr/>
        </p:nvSpPr>
        <p:spPr>
          <a:xfrm>
            <a:off x="135200" y="2317857"/>
            <a:ext cx="6459900" cy="36625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361950" marR="0" lvl="0" indent="-36195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en-US" sz="18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○	</a:t>
            </a:r>
            <a:r>
              <a:rPr lang="en-US" sz="1800" b="0" i="0" u="none" strike="noStrike" cap="none" dirty="0">
                <a:solidFill>
                  <a:schemeClr val="tx1"/>
                </a:solidFill>
                <a:latin typeface="Calibri"/>
                <a:ea typeface="Calibri"/>
                <a:cs typeface="Calibri"/>
                <a:sym typeface="Calibri"/>
              </a:rPr>
              <a:t>You will be connected to an interpreter located outside of the hospital by phone</a:t>
            </a:r>
            <a:r>
              <a:rPr lang="en-US" altLang="ja-JP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.</a:t>
            </a:r>
            <a:endParaRPr sz="1800" b="0" i="0" u="none" strike="noStrike" cap="none" dirty="0">
              <a:solidFill>
                <a:schemeClr val="tx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61950" marR="0" lvl="0" indent="-36195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en-US" sz="1800" b="0" i="0" u="none" strike="noStrike" cap="none" dirty="0">
                <a:solidFill>
                  <a:schemeClr val="tx1"/>
                </a:solidFill>
                <a:latin typeface="Calibri"/>
                <a:ea typeface="Calibri"/>
                <a:cs typeface="Calibri"/>
                <a:sym typeface="Calibri"/>
              </a:rPr>
              <a:t>○	The interpreter will translate what you </a:t>
            </a:r>
            <a:r>
              <a:rPr lang="en-US" sz="1800" dirty="0">
                <a:solidFill>
                  <a:schemeClr val="tx1"/>
                </a:solidFill>
                <a:latin typeface="Calibri"/>
                <a:ea typeface="Calibri"/>
                <a:cs typeface="Calibri"/>
                <a:sym typeface="Calibri"/>
              </a:rPr>
              <a:t>say </a:t>
            </a:r>
            <a:r>
              <a:rPr lang="en-US" sz="1800" b="0" i="0" u="none" strike="noStrike" cap="none" dirty="0">
                <a:solidFill>
                  <a:schemeClr val="tx1"/>
                </a:solidFill>
                <a:latin typeface="Calibri"/>
                <a:ea typeface="Calibri"/>
                <a:cs typeface="Calibri"/>
                <a:sym typeface="Calibri"/>
              </a:rPr>
              <a:t>into Japanese and convey it to the hospital staff.  The interpreter will also translate back to you what the hospital staff say or ask</a:t>
            </a:r>
            <a:r>
              <a:rPr lang="en-US" altLang="ja-JP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.</a:t>
            </a:r>
            <a:endParaRPr sz="1800" b="0" i="0" u="none" strike="noStrike" cap="none" dirty="0">
              <a:solidFill>
                <a:schemeClr val="tx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61950" marR="0" lvl="0" indent="-36195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en-US" sz="1800" b="0" i="0" u="none" strike="noStrike" cap="none" dirty="0">
                <a:solidFill>
                  <a:schemeClr val="tx1"/>
                </a:solidFill>
                <a:latin typeface="Calibri"/>
                <a:ea typeface="Calibri"/>
                <a:cs typeface="Calibri"/>
                <a:sym typeface="Calibri"/>
              </a:rPr>
              <a:t>○	You can use this service throughout the </a:t>
            </a:r>
            <a:r>
              <a:rPr lang="en-US" sz="1800" dirty="0">
                <a:solidFill>
                  <a:schemeClr val="tx1"/>
                </a:solidFill>
                <a:latin typeface="Calibri"/>
                <a:ea typeface="Calibri"/>
                <a:cs typeface="Calibri"/>
                <a:sym typeface="Calibri"/>
              </a:rPr>
              <a:t>hospital</a:t>
            </a:r>
            <a:r>
              <a:rPr lang="en-US" sz="1800" b="0" i="0" u="none" strike="noStrike" cap="none" dirty="0">
                <a:solidFill>
                  <a:schemeClr val="tx1"/>
                </a:solidFill>
                <a:latin typeface="Calibri"/>
                <a:ea typeface="Calibri"/>
                <a:cs typeface="Calibri"/>
                <a:sym typeface="Calibri"/>
              </a:rPr>
              <a:t> including when you speak with staff at reception, the cashier, or during a consultation with the doctor, etc.</a:t>
            </a:r>
            <a:endParaRPr dirty="0">
              <a:solidFill>
                <a:schemeClr val="tx1"/>
              </a:solidFill>
            </a:endParaRPr>
          </a:p>
          <a:p>
            <a:pPr marL="361950" marR="0" lvl="0" indent="-36195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en-US" sz="1800" b="0" i="0" u="none" strike="noStrike" cap="none" dirty="0">
                <a:solidFill>
                  <a:schemeClr val="tx1"/>
                </a:solidFill>
                <a:latin typeface="Calibri"/>
                <a:ea typeface="Calibri"/>
                <a:cs typeface="Calibri"/>
                <a:sym typeface="Calibri"/>
              </a:rPr>
              <a:t>○   The interpretation </a:t>
            </a:r>
            <a:r>
              <a:rPr lang="en-US" sz="18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fee will be: </a:t>
            </a:r>
            <a:endParaRPr dirty="0"/>
          </a:p>
          <a:p>
            <a:pPr marL="361950" marR="0" lvl="0" indent="-36195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ja-JP" altLang="en-US" sz="18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 </a:t>
            </a:r>
            <a:r>
              <a:rPr lang="en-US" altLang="ja-JP" sz="17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①</a:t>
            </a:r>
            <a:r>
              <a:rPr lang="en-US" sz="17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●yen per one session</a:t>
            </a:r>
            <a:endParaRPr sz="1700" dirty="0"/>
          </a:p>
          <a:p>
            <a:pPr marL="361950" marR="0" lvl="0" indent="-36195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en-US" altLang="ja-JP" sz="17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 </a:t>
            </a:r>
            <a:r>
              <a:rPr lang="en-US" altLang="ja-JP" sz="17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②</a:t>
            </a:r>
            <a:r>
              <a:rPr lang="en-US" sz="17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◆yen up to △ minutes and, after △ minutes, □yen per ▲ minutes</a:t>
            </a:r>
            <a:endParaRPr lang="en-US" sz="1700" dirty="0">
              <a:ea typeface="Calibri"/>
            </a:endParaRPr>
          </a:p>
          <a:p>
            <a:pPr marL="361950" marR="0" lvl="0" indent="-36195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ja-JP" altLang="en-US" sz="17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 </a:t>
            </a:r>
            <a:r>
              <a:rPr lang="en-US" altLang="ja-JP" sz="17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③</a:t>
            </a:r>
            <a:r>
              <a:rPr lang="en-US" sz="17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free of charge</a:t>
            </a:r>
            <a:endParaRPr sz="1700" b="0" i="0" u="none" strike="noStrike" cap="none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361950" marR="0" lvl="0" indent="-36195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en-US" sz="18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○  Please pay for the service at the cashier</a:t>
            </a:r>
            <a:r>
              <a:rPr lang="en-US" altLang="ja-JP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.</a:t>
            </a:r>
            <a:r>
              <a:rPr lang="en-US" sz="18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endParaRPr dirty="0"/>
          </a:p>
        </p:txBody>
      </p:sp>
      <p:sp>
        <p:nvSpPr>
          <p:cNvPr id="88" name="Google Shape;88;p1"/>
          <p:cNvSpPr/>
          <p:nvPr/>
        </p:nvSpPr>
        <p:spPr>
          <a:xfrm>
            <a:off x="229022" y="6440400"/>
            <a:ext cx="3246000" cy="409200"/>
          </a:xfrm>
          <a:prstGeom prst="roundRect">
            <a:avLst>
              <a:gd name="adj" fmla="val 16667"/>
            </a:avLst>
          </a:prstGeom>
          <a:solidFill>
            <a:srgbClr val="002060"/>
          </a:solidFill>
          <a:ln w="127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000"/>
              <a:buFont typeface="Calibri"/>
              <a:buNone/>
            </a:pPr>
            <a:r>
              <a:rPr lang="en-US" sz="2000" b="0" i="0" u="none" strike="noStrike" cap="none" dirty="0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rPr>
              <a:t>Important Notice</a:t>
            </a:r>
            <a:endParaRPr sz="2000" b="0" i="0" u="none" strike="noStrike" cap="none" dirty="0">
              <a:solidFill>
                <a:srgbClr val="FFFFFF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" name="Google Shape;89;p1"/>
          <p:cNvSpPr txBox="1"/>
          <p:nvPr/>
        </p:nvSpPr>
        <p:spPr>
          <a:xfrm>
            <a:off x="135199" y="6981054"/>
            <a:ext cx="6453300" cy="92328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361950" marR="0" lvl="0" indent="-361950" algn="just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</a:pPr>
            <a:r>
              <a:rPr lang="en-US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○	You can only use </a:t>
            </a:r>
            <a:r>
              <a:rPr lang="en-US" sz="1800" b="0" i="0" u="none" strike="noStrike" cap="none" dirty="0">
                <a:solidFill>
                  <a:schemeClr val="tx1"/>
                </a:solidFill>
                <a:latin typeface="Calibri"/>
                <a:ea typeface="Calibri"/>
                <a:cs typeface="Calibri"/>
                <a:sym typeface="Calibri"/>
              </a:rPr>
              <a:t>this telephone interpretation </a:t>
            </a:r>
            <a:r>
              <a:rPr lang="en-US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when visiting </a:t>
            </a:r>
            <a:r>
              <a:rPr lang="en-US" sz="1800" dirty="0">
                <a:latin typeface="Calibri"/>
                <a:ea typeface="Calibri"/>
                <a:cs typeface="Calibri"/>
                <a:sym typeface="Calibri"/>
              </a:rPr>
              <a:t>the </a:t>
            </a:r>
            <a:r>
              <a:rPr lang="en-US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hospital.  You </a:t>
            </a:r>
            <a:r>
              <a:rPr lang="en-US" sz="1800" b="0" i="0" u="none" strike="noStrike" cap="none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can</a:t>
            </a:r>
            <a:r>
              <a:rPr lang="en-US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 not use this service outside of the hospital</a:t>
            </a:r>
            <a:r>
              <a:rPr lang="en-US" altLang="ja-JP" sz="18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.</a:t>
            </a:r>
            <a:endParaRPr sz="1800" b="0" i="0" u="none" strike="noStrike" cap="none" dirty="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0" name="Google Shape;90;p1"/>
          <p:cNvSpPr txBox="1"/>
          <p:nvPr/>
        </p:nvSpPr>
        <p:spPr>
          <a:xfrm>
            <a:off x="140400" y="9111600"/>
            <a:ext cx="6555105" cy="7847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Calibri"/>
              <a:buNone/>
            </a:pPr>
            <a:r>
              <a:rPr lang="en-US" sz="20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Date:            </a:t>
            </a:r>
            <a:r>
              <a:rPr lang="en-US" sz="2000" b="0" i="0" u="none" strike="noStrike" cap="none" dirty="0" err="1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yy</a:t>
            </a:r>
            <a:r>
              <a:rPr lang="en-US" sz="20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         mm        dd   </a:t>
            </a:r>
            <a:endParaRPr dirty="0"/>
          </a:p>
          <a:p>
            <a:pPr marL="0" marR="0" lvl="0" indent="0" algn="l" rtl="0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Calibri"/>
              <a:buNone/>
            </a:pPr>
            <a:r>
              <a:rPr lang="en-US" sz="20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　　　　　　Your Name:　　　　　　　　　　　　　　　　　</a:t>
            </a:r>
            <a:endParaRPr sz="2000" b="0" i="0" u="none" strike="noStrike" cap="none" dirty="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" name="Google Shape;91;p1"/>
          <p:cNvSpPr/>
          <p:nvPr/>
        </p:nvSpPr>
        <p:spPr>
          <a:xfrm>
            <a:off x="1154428" y="8532000"/>
            <a:ext cx="1395300" cy="568800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42719B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000"/>
              <a:buFont typeface="Calibri"/>
              <a:buNone/>
            </a:pPr>
            <a:r>
              <a:rPr lang="en-US" sz="2000" b="0" i="0" u="none" strike="noStrike" cap="none" dirty="0"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rPr>
              <a:t>YES</a:t>
            </a:r>
            <a:endParaRPr sz="2000" b="0" i="0" u="none" strike="noStrike" cap="none" dirty="0">
              <a:solidFill>
                <a:srgbClr val="FFFFFF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" name="Google Shape;92;p1"/>
          <p:cNvSpPr/>
          <p:nvPr/>
        </p:nvSpPr>
        <p:spPr>
          <a:xfrm>
            <a:off x="3992400" y="8532000"/>
            <a:ext cx="1395300" cy="568800"/>
          </a:xfrm>
          <a:prstGeom prst="roundRect">
            <a:avLst>
              <a:gd name="adj" fmla="val 16667"/>
            </a:avLst>
          </a:prstGeom>
          <a:solidFill>
            <a:srgbClr val="EDEDED"/>
          </a:solidFill>
          <a:ln w="12700" cap="flat" cmpd="sng">
            <a:solidFill>
              <a:srgbClr val="42719B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Calibri"/>
              <a:buNone/>
            </a:pPr>
            <a:r>
              <a:rPr lang="en-US" sz="2000" b="0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NO</a:t>
            </a:r>
            <a:endParaRPr sz="2000" b="0" i="0" u="none" strike="noStrike" cap="none" dirty="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" name="Google Shape;93;p1"/>
          <p:cNvSpPr/>
          <p:nvPr/>
        </p:nvSpPr>
        <p:spPr>
          <a:xfrm>
            <a:off x="-19528" y="8088670"/>
            <a:ext cx="6858000" cy="4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Calibri"/>
              <a:buNone/>
            </a:pPr>
            <a:r>
              <a:rPr lang="en-US" sz="2000" b="1" i="0" u="none" strike="noStrike" cap="none" dirty="0">
                <a:solidFill>
                  <a:srgbClr val="000000"/>
                </a:solidFill>
                <a:latin typeface="Calibri"/>
                <a:ea typeface="Calibri"/>
                <a:cs typeface="Calibri"/>
                <a:sym typeface="Calibri"/>
              </a:rPr>
              <a:t>Would you like to use this Interpreting Service?</a:t>
            </a:r>
            <a:endParaRPr sz="2000" b="0" i="0" u="none" strike="noStrike" cap="none" dirty="0">
              <a:solidFill>
                <a:srgbClr val="000000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" name="ホームベース 3">
            <a:extLst>
              <a:ext uri="{FF2B5EF4-FFF2-40B4-BE49-F238E27FC236}">
                <a16:creationId xmlns:a16="http://schemas.microsoft.com/office/drawing/2014/main" id="{D661AD61-4D6C-46AE-92F8-BD404C48DDEA}"/>
              </a:ext>
            </a:extLst>
          </p:cNvPr>
          <p:cNvSpPr/>
          <p:nvPr/>
        </p:nvSpPr>
        <p:spPr>
          <a:xfrm>
            <a:off x="-2764745" y="4824448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電話通訳（でんわつうやく）サービスについて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02881" y="505948"/>
            <a:ext cx="643318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あなたが病院（びょういん）でみてもらうときに、「電話通訳（でんわつうやく）サービス」を使（つか）うことができます。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下（した）に書（か）いてあることを確認（かくにん）してください。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電話通訳（でんわつうやく）サービスの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内容（ないよう）と使（つか）い方（かた）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317857"/>
            <a:ext cx="6459905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電話（でんわ）を病院（びょういん）の外（そと）にいる通訳（つうやく）につなぎます。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通訳（つうやく）が、あなたが話（はな）すことを日本語（にほんご）にして、病院（びょういん）のスタッフに伝（つた）えます。また、病院（びょういん）のスタッフが話（はな）すことを、通訳（つうやく）があなたの言葉（ことば）にして、あなたに伝（つた）え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受付（うけつけ）・会計（かいけい）・診察（しんさつ）など、病院（びょういん）のスタッフと話（はな）すときに使（つか）うことができます。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お金（かね）は（①１回（かい）●円　②△分（ふん）まで◆円、△分（ふん）からは▲分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（ふん）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で□円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（えん）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③無料（むりょう））です。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  お金（かね）を、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会計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（かいけい）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の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ときにはらってください。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注意点（ちゅうい）すること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859004"/>
            <a:ext cx="645318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電話通訳（でんわつうやく）はあなたが病院（びょういん）でみてもらうとき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の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サービス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で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 　病院（びょういん）でみてもらうとき以外（いがい）では使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（つか）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えません。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年（ねん）　　　　　月（がつ）　　　　日（にち）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　　　　　　　　　　お名前（なまえ）　　　　　　　　　　　　　　　　　　　　　　　　　　　　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はい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いいえ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-34245" y="8191692"/>
            <a:ext cx="685800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電話通訳（でんわつうやく）サービスを使（つか）いますか？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4" name="ホームベース 3"/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526549204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 テーマ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 テーマ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655</Words>
  <Application>Microsoft Office PowerPoint</Application>
  <PresentationFormat>A4 210 x 297 mm</PresentationFormat>
  <Paragraphs>38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Arial</vt:lpstr>
      <vt:lpstr>Calibri</vt:lpstr>
      <vt:lpstr>1_Office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modified xsi:type="dcterms:W3CDTF">2022-03-30T10:56:05Z</dcterms:modified>
</cp:coreProperties>
</file>