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58" r:id="rId5"/>
  </p:sldMasterIdLst>
  <p:notesMasterIdLst>
    <p:notesMasterId r:id="rId8"/>
  </p:notesMasterIdLst>
  <p:sldIdLst>
    <p:sldId id="257" r:id="rId6"/>
    <p:sldId id="258" r:id="rId7"/>
  </p:sldIdLst>
  <p:sldSz cx="6858000" cy="9906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2424" y="4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78393368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514350" y="1621190"/>
            <a:ext cx="5829300" cy="3448758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0"/>
            </a:lvl1pPr>
            <a:lvl2pPr marL="0" indent="342900" algn="ctr">
              <a:buSzTx/>
              <a:buFontTx/>
              <a:buNone/>
              <a:defRPr sz="1800"/>
            </a:lvl2pPr>
            <a:lvl3pPr marL="0" indent="685800" algn="ctr">
              <a:buSzTx/>
              <a:buFontTx/>
              <a:buNone/>
              <a:defRPr sz="1800"/>
            </a:lvl3pPr>
            <a:lvl4pPr marL="0" indent="1028700" algn="ctr">
              <a:buSzTx/>
              <a:buFontTx/>
              <a:buNone/>
              <a:defRPr sz="1800"/>
            </a:lvl4pPr>
            <a:lvl5pPr marL="0" indent="1371600" algn="ctr">
              <a:buSzTx/>
              <a:buFontTx/>
              <a:buNone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046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843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146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001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112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656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0165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4668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12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6" cy="412062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67916" y="6629226"/>
            <a:ext cx="5915026" cy="216693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/>
            </a:lvl1pPr>
            <a:lvl2pPr marL="0" indent="342900">
              <a:buSzTx/>
              <a:buFontTx/>
              <a:buNone/>
              <a:defRPr sz="1800"/>
            </a:lvl2pPr>
            <a:lvl3pPr marL="0" indent="685800">
              <a:buSzTx/>
              <a:buFontTx/>
              <a:buNone/>
              <a:defRPr sz="1800"/>
            </a:lvl3pPr>
            <a:lvl4pPr marL="0" indent="1028700">
              <a:buSzTx/>
              <a:buFontTx/>
              <a:buNone/>
              <a:defRPr sz="1800"/>
            </a:lvl4pPr>
            <a:lvl5pPr marL="0" indent="1371600">
              <a:buSzTx/>
              <a:buFontTx/>
              <a:buNone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71487" y="2637014"/>
            <a:ext cx="2914651" cy="6285267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6" cy="191470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72381" y="2428346"/>
            <a:ext cx="2901256" cy="119009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  <a:lvl2pPr marL="0" indent="342900">
              <a:buSzTx/>
              <a:buFontTx/>
              <a:buNone/>
              <a:defRPr sz="1800" b="1"/>
            </a:lvl2pPr>
            <a:lvl3pPr marL="0" indent="685800">
              <a:buSzTx/>
              <a:buFontTx/>
              <a:buNone/>
              <a:defRPr sz="1800" b="1"/>
            </a:lvl3pPr>
            <a:lvl4pPr marL="0" indent="1028700">
              <a:buSzTx/>
              <a:buFontTx/>
              <a:buNone/>
              <a:defRPr sz="1800" b="1"/>
            </a:lvl4pPr>
            <a:lvl5pPr marL="0" indent="1371600">
              <a:buSzTx/>
              <a:buFontTx/>
              <a:buNone/>
              <a:defRPr sz="18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471862" y="2428346"/>
            <a:ext cx="2915544" cy="1190096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18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915542" y="1426282"/>
            <a:ext cx="3471864" cy="703968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538842" indent="-195942">
              <a:defRPr sz="2400"/>
            </a:lvl2pPr>
            <a:lvl3pPr marL="914400" indent="-228600">
              <a:defRPr sz="2400"/>
            </a:lvl3pPr>
            <a:lvl4pPr marL="1303019" indent="-274319">
              <a:defRPr sz="2400"/>
            </a:lvl4pPr>
            <a:lvl5pPr marL="1645920" indent="-274320"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72381" y="2971799"/>
            <a:ext cx="2211884" cy="5505629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2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2915542" y="1426282"/>
            <a:ext cx="3471864" cy="703968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72381" y="2971800"/>
            <a:ext cx="2211884" cy="550562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  <a:lvl2pPr marL="0" indent="342900">
              <a:buSzTx/>
              <a:buFontTx/>
              <a:buNone/>
              <a:defRPr sz="1200"/>
            </a:lvl2pPr>
            <a:lvl3pPr marL="0" indent="685800">
              <a:buSzTx/>
              <a:buFontTx/>
              <a:buNone/>
              <a:defRPr sz="1200"/>
            </a:lvl3pPr>
            <a:lvl4pPr marL="0" indent="1028700">
              <a:buSzTx/>
              <a:buFontTx/>
              <a:buNone/>
              <a:defRPr sz="1200"/>
            </a:lvl4pPr>
            <a:lvl5pPr marL="0" indent="1371600">
              <a:buSzTx/>
              <a:buFontTx/>
              <a:buNone/>
              <a:defRPr sz="1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55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56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71487" y="527405"/>
            <a:ext cx="5915026" cy="1914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71487" y="2637014"/>
            <a:ext cx="5915026" cy="6285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162491" y="9335878"/>
            <a:ext cx="224022" cy="2184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6" r:id="rId6"/>
    <p:sldLayoutId id="2147483657" r:id="rId7"/>
  </p:sldLayoutIdLst>
  <p:transition spd="med"/>
  <p:txStyles>
    <p:titleStyle>
      <a:lvl1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71450" marR="0" indent="-17145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542925" marR="0" indent="-200025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925830" marR="0" indent="-24003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3056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16485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19914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23343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26772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30201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82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テキスト ボックス 4"/>
          <p:cNvSpPr txBox="1"/>
          <p:nvPr/>
        </p:nvSpPr>
        <p:spPr>
          <a:xfrm>
            <a:off x="-63848" y="118735"/>
            <a:ext cx="685800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2800">
                <a:solidFill>
                  <a:srgbClr val="002060"/>
                </a:solidFill>
                <a:latin typeface="ＭＳ Ｐゴシック"/>
                <a:ea typeface="ＭＳ Ｐゴシック"/>
                <a:cs typeface="ＭＳ Ｐゴシック"/>
                <a:sym typeface="ＭＳ Ｐゴシック"/>
              </a:defRPr>
            </a:lvl1pPr>
          </a:lstStyle>
          <a:p>
            <a:pPr>
              <a:defRPr b="1">
                <a:latin typeface="+mn-lt"/>
                <a:ea typeface="+mn-ea"/>
                <a:cs typeface="+mn-cs"/>
                <a:sym typeface="Calibri"/>
              </a:defRPr>
            </a:pPr>
            <a:r>
              <a:rPr lang="ar-TN" b="1" dirty="0">
                <a:latin typeface="ＭＳ Ｐゴシック"/>
                <a:ea typeface="ＭＳ Ｐゴシック"/>
                <a:cs typeface="ＭＳ Ｐゴシック"/>
                <a:sym typeface="ＭＳ Ｐゴシック"/>
              </a:rPr>
              <a:t>خدمة الترجمة</a:t>
            </a:r>
            <a:r>
              <a:rPr lang="ar-TN" b="1" dirty="0"/>
              <a:t> </a:t>
            </a:r>
            <a:r>
              <a:rPr lang="ar-TN" b="1" dirty="0">
                <a:latin typeface="ＭＳ Ｐゴシック"/>
                <a:ea typeface="ＭＳ Ｐゴシック"/>
                <a:cs typeface="ＭＳ Ｐゴシック"/>
                <a:sym typeface="ＭＳ Ｐゴシック"/>
              </a:rPr>
              <a:t>عبر الهاتف</a:t>
            </a:r>
          </a:p>
        </p:txBody>
      </p:sp>
      <p:sp>
        <p:nvSpPr>
          <p:cNvPr id="117" name="テキスト ボックス 5"/>
          <p:cNvSpPr txBox="1"/>
          <p:nvPr/>
        </p:nvSpPr>
        <p:spPr>
          <a:xfrm>
            <a:off x="188640" y="704528"/>
            <a:ext cx="6433187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 rtl="1">
              <a:defRPr/>
            </a:pPr>
            <a:r>
              <a:rPr lang="ar-TN" dirty="0"/>
              <a:t>بإمكانك استخدام</a:t>
            </a:r>
            <a:r>
              <a:rPr lang="ja-JP" altLang="en-US" dirty="0"/>
              <a:t>　</a:t>
            </a:r>
            <a:r>
              <a:rPr lang="ar-TN" dirty="0"/>
              <a:t>"خدمة الترجمة عبر الهاتف" عند زيارة </a:t>
            </a:r>
            <a:r>
              <a:rPr lang="ar-TN" dirty="0" err="1"/>
              <a:t>المستشفى.</a:t>
            </a:r>
            <a:br>
              <a:rPr lang="ar-TN" dirty="0"/>
            </a:br>
            <a:r>
              <a:rPr lang="ar-TN" dirty="0"/>
              <a:t>لذلك يرجى الإطلاع على المحتوى التالي.</a:t>
            </a:r>
          </a:p>
        </p:txBody>
      </p:sp>
      <p:grpSp>
        <p:nvGrpSpPr>
          <p:cNvPr id="120" name="角丸四角形 6"/>
          <p:cNvGrpSpPr/>
          <p:nvPr/>
        </p:nvGrpSpPr>
        <p:grpSpPr>
          <a:xfrm>
            <a:off x="0" y="1374700"/>
            <a:ext cx="6595107" cy="921843"/>
            <a:chOff x="0" y="9278"/>
            <a:chExt cx="6453186" cy="707882"/>
          </a:xfrm>
        </p:grpSpPr>
        <p:sp>
          <p:nvSpPr>
            <p:cNvPr id="118" name="Rounded Rectangle"/>
            <p:cNvSpPr/>
            <p:nvPr/>
          </p:nvSpPr>
          <p:spPr>
            <a:xfrm>
              <a:off x="0" y="71853"/>
              <a:ext cx="6453186" cy="582734"/>
            </a:xfrm>
            <a:prstGeom prst="roundRect">
              <a:avLst>
                <a:gd name="adj" fmla="val 16667"/>
              </a:avLst>
            </a:prstGeom>
            <a:solidFill>
              <a:srgbClr val="002060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  <a:endParaRPr lang="ar-TN"/>
            </a:p>
          </p:txBody>
        </p:sp>
        <p:sp>
          <p:nvSpPr>
            <p:cNvPr id="119" name="كيفية استخدام خدمة الترجمة الفورية عبر الهاتف"/>
            <p:cNvSpPr txBox="1"/>
            <p:nvPr/>
          </p:nvSpPr>
          <p:spPr>
            <a:xfrm>
              <a:off x="28447" y="9278"/>
              <a:ext cx="6396291" cy="7078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 lang="ar-TN" dirty="0">
                  <a:latin typeface="+mn-lt"/>
                  <a:ea typeface="+mn-ea"/>
                  <a:cs typeface="+mn-cs"/>
                  <a:sym typeface="Calibri"/>
                </a:rPr>
                <a:t>طريقة عمل و </a:t>
              </a:r>
              <a:r>
                <a:rPr lang="ar-TN" dirty="0"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كيفية استخدام</a:t>
              </a:r>
            </a:p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 lang="ar-TN" dirty="0"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 خدمة الترجمة عبر الهاتف</a:t>
              </a:r>
            </a:p>
          </p:txBody>
        </p:sp>
      </p:grpSp>
      <p:sp>
        <p:nvSpPr>
          <p:cNvPr id="121" name="テキスト ボックス 7"/>
          <p:cNvSpPr txBox="1"/>
          <p:nvPr/>
        </p:nvSpPr>
        <p:spPr>
          <a:xfrm>
            <a:off x="229933" y="2509374"/>
            <a:ext cx="6459905" cy="5078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61950" indent="-361950" algn="r" rtl="1">
              <a:defRPr/>
            </a:pPr>
            <a:r>
              <a:rPr lang="ar-TN" dirty="0"/>
              <a:t>○  يتم التواصل عبر الهاتف مع مترجم موجود خارج المستشفى.</a:t>
            </a:r>
          </a:p>
          <a:p>
            <a:pPr marL="361950" indent="-361950" algn="r" rtl="1">
              <a:defRPr/>
            </a:pPr>
            <a:endParaRPr lang="ar-TN" dirty="0"/>
          </a:p>
          <a:p>
            <a:pPr marL="361950" indent="-361950" algn="r" rtl="1">
              <a:defRPr/>
            </a:pPr>
            <a:r>
              <a:rPr lang="ar-TN" dirty="0"/>
              <a:t>○  يقوم المترجم بترجمة ما تقوله له إلى اللغة اليابانية و يخبر طاقم المستشفى </a:t>
            </a:r>
            <a:r>
              <a:rPr lang="ar-TN" dirty="0" err="1"/>
              <a:t>بذلك.</a:t>
            </a:r>
            <a:r>
              <a:rPr lang="ar-TN" dirty="0"/>
              <a:t> ثم يقوم بترجمة ما يقوله طاقم المستشفى إلى لغتك و يخبرك </a:t>
            </a:r>
            <a:r>
              <a:rPr lang="ar-TN" dirty="0" err="1"/>
              <a:t>به.</a:t>
            </a:r>
            <a:r>
              <a:rPr lang="ar-TN" dirty="0"/>
              <a:t> </a:t>
            </a:r>
          </a:p>
          <a:p>
            <a:pPr marL="361950" indent="-361950" algn="r" rtl="1">
              <a:defRPr/>
            </a:pPr>
            <a:endParaRPr lang="ar-TN" dirty="0"/>
          </a:p>
          <a:p>
            <a:pPr marL="361950" indent="-361950" algn="r" rtl="1">
              <a:defRPr/>
            </a:pPr>
            <a:r>
              <a:rPr lang="ar-TN" dirty="0"/>
              <a:t>○  يمكن استخدام هذه الخدمة عند التحدث إلى موظفي المستشفى لدى الاستقبال أو الدفع أو الفحص الطبي.</a:t>
            </a:r>
          </a:p>
          <a:p>
            <a:pPr marL="361950" indent="-361950" algn="r" rtl="1">
              <a:defRPr/>
            </a:pPr>
            <a:endParaRPr lang="ar-TN" dirty="0"/>
          </a:p>
          <a:p>
            <a:pPr marL="361950" indent="-361950" algn="r" rtl="1">
              <a:defRPr/>
            </a:pPr>
            <a:r>
              <a:rPr lang="ar-TN" dirty="0"/>
              <a:t>○  </a:t>
            </a:r>
            <a:r>
              <a:rPr lang="ar-TN" dirty="0" err="1"/>
              <a:t>التكلفة ( </a:t>
            </a:r>
            <a:r>
              <a:rPr lang="ar-TN" dirty="0"/>
              <a:t>(1) مرة </a:t>
            </a:r>
            <a:r>
              <a:rPr lang="ar-TN" dirty="0" err="1"/>
              <a:t>واحدة </a:t>
            </a:r>
            <a:r>
              <a:rPr lang="ar-TN" dirty="0"/>
              <a:t>●  </a:t>
            </a:r>
            <a:r>
              <a:rPr lang="ar-TN" dirty="0" err="1"/>
              <a:t>ين </a:t>
            </a:r>
            <a:r>
              <a:rPr lang="ar-TN" dirty="0"/>
              <a:t>(2) في حدود△ </a:t>
            </a:r>
            <a:r>
              <a:rPr lang="ar-TN" dirty="0" err="1"/>
              <a:t>دقيقة </a:t>
            </a:r>
            <a:r>
              <a:rPr lang="ar-TN" dirty="0"/>
              <a:t>◆  ين، </a:t>
            </a:r>
            <a:r>
              <a:rPr lang="ar-TN" dirty="0" err="1"/>
              <a:t>من </a:t>
            </a:r>
            <a:r>
              <a:rPr lang="ar-TN" dirty="0"/>
              <a:t>△ دقيقة </a:t>
            </a:r>
            <a:r>
              <a:rPr lang="ar-TN" dirty="0" err="1"/>
              <a:t>إلى </a:t>
            </a:r>
            <a:r>
              <a:rPr lang="ar-TN" dirty="0"/>
              <a:t>▲  </a:t>
            </a:r>
            <a:r>
              <a:rPr lang="ar-TN" dirty="0" err="1"/>
              <a:t>دقيقة  </a:t>
            </a:r>
            <a:r>
              <a:rPr lang="ar-TN" dirty="0"/>
              <a:t>□ </a:t>
            </a:r>
            <a:r>
              <a:rPr lang="ar-TN" dirty="0" err="1"/>
              <a:t>ين </a:t>
            </a:r>
            <a:r>
              <a:rPr lang="ar-TN" dirty="0"/>
              <a:t>(3) مجانًا</a:t>
            </a:r>
            <a:r>
              <a:rPr lang="ar-TN" dirty="0" err="1"/>
              <a:t>).</a:t>
            </a:r>
            <a:endParaRPr lang="ar-TN" dirty="0"/>
          </a:p>
          <a:p>
            <a:pPr marL="361950" indent="-361950" algn="r" rtl="1">
              <a:defRPr/>
            </a:pPr>
            <a:r>
              <a:rPr lang="ar-TN" dirty="0"/>
              <a:t> </a:t>
            </a:r>
          </a:p>
          <a:p>
            <a:pPr marL="361950" indent="-361950" algn="r" rtl="1">
              <a:defRPr/>
            </a:pPr>
            <a:r>
              <a:rPr lang="ar-TN" dirty="0"/>
              <a:t>○  الرجاء دفع تكلفة الترجمة عند دفع إجمالي </a:t>
            </a:r>
            <a:r>
              <a:rPr lang="ar-TN" dirty="0" err="1"/>
              <a:t>التكاليف.</a:t>
            </a:r>
            <a:br>
              <a:rPr lang="ar-TN" dirty="0"/>
            </a:br>
            <a:br>
              <a:rPr lang="ar-TN" dirty="0"/>
            </a:br>
            <a:br>
              <a:rPr lang="ar-TN" dirty="0"/>
            </a:br>
            <a:br>
              <a:rPr lang="ar-TN" dirty="0"/>
            </a:br>
            <a:br>
              <a:rPr lang="ar-TN" dirty="0"/>
            </a:br>
            <a:br>
              <a:rPr lang="ar-TN" dirty="0"/>
            </a:br>
            <a:endParaRPr lang="ar-TN" dirty="0"/>
          </a:p>
        </p:txBody>
      </p:sp>
      <p:grpSp>
        <p:nvGrpSpPr>
          <p:cNvPr id="124" name="角丸四角形 8"/>
          <p:cNvGrpSpPr/>
          <p:nvPr/>
        </p:nvGrpSpPr>
        <p:grpSpPr>
          <a:xfrm>
            <a:off x="2636912" y="6366296"/>
            <a:ext cx="3874939" cy="451660"/>
            <a:chOff x="0" y="-23841"/>
            <a:chExt cx="3246121" cy="400106"/>
          </a:xfrm>
        </p:grpSpPr>
        <p:sp>
          <p:nvSpPr>
            <p:cNvPr id="122" name="Rounded Rectangle"/>
            <p:cNvSpPr/>
            <p:nvPr/>
          </p:nvSpPr>
          <p:spPr>
            <a:xfrm>
              <a:off x="0" y="0"/>
              <a:ext cx="3246121" cy="352425"/>
            </a:xfrm>
            <a:prstGeom prst="roundRect">
              <a:avLst>
                <a:gd name="adj" fmla="val 16667"/>
              </a:avLst>
            </a:prstGeom>
            <a:solidFill>
              <a:srgbClr val="002060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000">
                  <a:solidFill>
                    <a:srgbClr val="FFFFFF"/>
                  </a:solidFill>
                </a:defRPr>
              </a:pPr>
              <a:endParaRPr lang="ar-TN"/>
            </a:p>
          </p:txBody>
        </p:sp>
        <p:sp>
          <p:nvSpPr>
            <p:cNvPr id="123" name="نقاط هامة"/>
            <p:cNvSpPr txBox="1"/>
            <p:nvPr/>
          </p:nvSpPr>
          <p:spPr>
            <a:xfrm>
              <a:off x="17203" y="-23841"/>
              <a:ext cx="3211714" cy="4001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 lang="ar-TN" dirty="0"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نقاط هامة</a:t>
              </a:r>
            </a:p>
          </p:txBody>
        </p:sp>
      </p:grpSp>
      <p:sp>
        <p:nvSpPr>
          <p:cNvPr id="125" name="テキスト ボックス 9"/>
          <p:cNvSpPr txBox="1"/>
          <p:nvPr/>
        </p:nvSpPr>
        <p:spPr>
          <a:xfrm>
            <a:off x="168162" y="7030787"/>
            <a:ext cx="6453187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61950" indent="-361950" algn="r" rtl="1">
              <a:defRPr sz="1700"/>
            </a:pPr>
            <a:r>
              <a:rPr lang="ar-TN" dirty="0"/>
              <a:t>○ الترجمة عبر الهاتف هي خدمة متوفرة لك عند زيارة المستشفى.</a:t>
            </a:r>
          </a:p>
          <a:p>
            <a:pPr marL="361950" lvl="0" indent="-361950" algn="r" rtl="1">
              <a:defRPr sz="1700"/>
            </a:pPr>
            <a:r>
              <a:rPr lang="ar-TN" dirty="0"/>
              <a:t>○ هذه الخدمة </a:t>
            </a:r>
            <a:r>
              <a:rPr lang="ar-TN" sz="1700" dirty="0"/>
              <a:t>لا يمكن استخدامها خارج نطاق زيارة المستشفى.</a:t>
            </a:r>
            <a:endParaRPr lang="ja-JP" altLang="en-US" sz="1700" dirty="0">
              <a:latin typeface="ＭＳ Ｐゴシック"/>
              <a:ea typeface="ＭＳ Ｐゴシック"/>
              <a:cs typeface="ＭＳ Ｐゴシック"/>
              <a:sym typeface="ＭＳ Ｐゴシック"/>
            </a:endParaRPr>
          </a:p>
        </p:txBody>
      </p:sp>
      <p:sp>
        <p:nvSpPr>
          <p:cNvPr id="126" name="テキスト ボックス 11"/>
          <p:cNvSpPr txBox="1"/>
          <p:nvPr/>
        </p:nvSpPr>
        <p:spPr>
          <a:xfrm>
            <a:off x="-160973" y="8994170"/>
            <a:ext cx="685800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r">
              <a:spcBef>
                <a:spcPts val="600"/>
              </a:spcBef>
              <a:defRPr sz="2000"/>
            </a:pPr>
            <a:r>
              <a:rPr lang="ar-TN" dirty="0">
                <a:latin typeface="ＭＳ Ｐゴシック"/>
                <a:ea typeface="ＭＳ Ｐゴシック"/>
                <a:cs typeface="ＭＳ Ｐゴシック"/>
                <a:sym typeface="ＭＳ Ｐゴシック"/>
              </a:rPr>
              <a:t>اليوم　　　　　الشهر　　　　السنة</a:t>
            </a:r>
          </a:p>
          <a:p>
            <a:pPr algn="r">
              <a:defRPr sz="2000"/>
            </a:pPr>
            <a:r>
              <a:rPr lang="ar-TN" dirty="0">
                <a:latin typeface="ＭＳ Ｐゴシック"/>
                <a:ea typeface="ＭＳ Ｐゴシック"/>
                <a:cs typeface="ＭＳ Ｐゴシック"/>
                <a:sym typeface="ＭＳ Ｐゴシック"/>
              </a:rPr>
              <a:t>　　　　　　　　　　　       الاسم:　　　　　　　　　　　　　　　　　　</a:t>
            </a:r>
          </a:p>
        </p:txBody>
      </p:sp>
      <p:grpSp>
        <p:nvGrpSpPr>
          <p:cNvPr id="129" name="角丸四角形 1"/>
          <p:cNvGrpSpPr/>
          <p:nvPr/>
        </p:nvGrpSpPr>
        <p:grpSpPr>
          <a:xfrm>
            <a:off x="4191134" y="8468617"/>
            <a:ext cx="1395310" cy="568947"/>
            <a:chOff x="0" y="0"/>
            <a:chExt cx="1395309" cy="568945"/>
          </a:xfrm>
        </p:grpSpPr>
        <p:sp>
          <p:nvSpPr>
            <p:cNvPr id="127" name="Rounded Rectangle"/>
            <p:cNvSpPr/>
            <p:nvPr/>
          </p:nvSpPr>
          <p:spPr>
            <a:xfrm>
              <a:off x="0" y="0"/>
              <a:ext cx="1395310" cy="56894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lang="ar-TN"/>
            </a:p>
          </p:txBody>
        </p:sp>
        <p:sp>
          <p:nvSpPr>
            <p:cNvPr id="128" name="نعم"/>
            <p:cNvSpPr txBox="1"/>
            <p:nvPr/>
          </p:nvSpPr>
          <p:spPr>
            <a:xfrm>
              <a:off x="27773" y="78176"/>
              <a:ext cx="1339763" cy="41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000">
                  <a:solidFill>
                    <a:srgbClr val="FFFFFF"/>
                  </a:solidFill>
                </a:defRPr>
              </a:lvl1pPr>
            </a:lstStyle>
            <a:p>
              <a:r>
                <a:rPr lang="ar-TN"/>
                <a:t>نعم</a:t>
              </a:r>
            </a:p>
          </p:txBody>
        </p:sp>
      </p:grpSp>
      <p:grpSp>
        <p:nvGrpSpPr>
          <p:cNvPr id="132" name="角丸四角形 10"/>
          <p:cNvGrpSpPr/>
          <p:nvPr/>
        </p:nvGrpSpPr>
        <p:grpSpPr>
          <a:xfrm>
            <a:off x="1617026" y="8468617"/>
            <a:ext cx="1395310" cy="568947"/>
            <a:chOff x="0" y="0"/>
            <a:chExt cx="1395309" cy="568945"/>
          </a:xfrm>
        </p:grpSpPr>
        <p:sp>
          <p:nvSpPr>
            <p:cNvPr id="130" name="Rounded Rectangle"/>
            <p:cNvSpPr/>
            <p:nvPr/>
          </p:nvSpPr>
          <p:spPr>
            <a:xfrm>
              <a:off x="0" y="0"/>
              <a:ext cx="1395310" cy="568946"/>
            </a:xfrm>
            <a:prstGeom prst="roundRect">
              <a:avLst>
                <a:gd name="adj" fmla="val 16667"/>
              </a:avLst>
            </a:prstGeom>
            <a:solidFill>
              <a:srgbClr val="EDEDED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lang="ar-TN"/>
            </a:p>
          </p:txBody>
        </p:sp>
        <p:sp>
          <p:nvSpPr>
            <p:cNvPr id="131" name="لا"/>
            <p:cNvSpPr txBox="1"/>
            <p:nvPr/>
          </p:nvSpPr>
          <p:spPr>
            <a:xfrm>
              <a:off x="27773" y="78176"/>
              <a:ext cx="1339763" cy="41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000"/>
              </a:lvl1pPr>
            </a:lstStyle>
            <a:p>
              <a:r>
                <a:rPr lang="ar-TN"/>
                <a:t>لا</a:t>
              </a:r>
            </a:p>
          </p:txBody>
        </p:sp>
      </p:grpSp>
      <p:sp>
        <p:nvSpPr>
          <p:cNvPr id="133" name="正方形/長方形 2"/>
          <p:cNvSpPr txBox="1"/>
          <p:nvPr/>
        </p:nvSpPr>
        <p:spPr>
          <a:xfrm>
            <a:off x="-34245" y="7895643"/>
            <a:ext cx="6858001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2000">
                <a:latin typeface="ＭＳ Ｐゴシック"/>
                <a:ea typeface="ＭＳ Ｐゴシック"/>
                <a:cs typeface="ＭＳ Ｐゴシック"/>
                <a:sym typeface="ＭＳ Ｐゴシック"/>
              </a:defRPr>
            </a:lvl1pPr>
          </a:lstStyle>
          <a:p>
            <a:pPr>
              <a:defRPr b="1">
                <a:latin typeface="+mn-lt"/>
                <a:ea typeface="+mn-ea"/>
                <a:cs typeface="+mn-cs"/>
                <a:sym typeface="Calibri"/>
              </a:defRPr>
            </a:pPr>
            <a:r>
              <a:rPr lang="ar-TN" b="0" dirty="0">
                <a:latin typeface="ＭＳ Ｐゴシック"/>
                <a:ea typeface="ＭＳ Ｐゴシック"/>
                <a:cs typeface="ＭＳ Ｐゴシック"/>
                <a:sym typeface="ＭＳ Ｐゴシック"/>
              </a:rPr>
              <a:t>هل ترغب في استخدام خدمة الترجمة عبر </a:t>
            </a:r>
            <a:r>
              <a:rPr lang="ar-TN" b="0" dirty="0" err="1">
                <a:latin typeface="ＭＳ Ｐゴシック"/>
                <a:ea typeface="ＭＳ Ｐゴシック"/>
                <a:cs typeface="ＭＳ Ｐゴシック"/>
                <a:sym typeface="ＭＳ Ｐゴシック"/>
              </a:rPr>
              <a:t>الهاتف؟</a:t>
            </a:r>
            <a:endParaRPr lang="ar-TN" b="0" dirty="0">
              <a:latin typeface="ＭＳ Ｐゴシック"/>
              <a:ea typeface="ＭＳ Ｐゴシック"/>
              <a:cs typeface="ＭＳ Ｐゴシック"/>
              <a:sym typeface="ＭＳ Ｐゴシック"/>
            </a:endParaRPr>
          </a:p>
        </p:txBody>
      </p:sp>
      <p:sp>
        <p:nvSpPr>
          <p:cNvPr id="20" name="ホームベース 3">
            <a:extLst>
              <a:ext uri="{FF2B5EF4-FFF2-40B4-BE49-F238E27FC236}">
                <a16:creationId xmlns:a16="http://schemas.microsoft.com/office/drawing/2014/main" id="{0F30F729-EA4E-452E-B2B5-4121AF2BCDDA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電話通訳（でんわつうやく）サービスについて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あなたが病院（びょういん）でみてもらうときに、「電話通訳（でんわつうやく）サービス」を使（つか）うことができます。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下（した）に書（か）いてあることを確認（かくにん）してください。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電話通訳（でんわつうやく）サービスの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	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電話（でんわ）を病院（びょういん）の外（そと）にいる通訳（つうやく）につなぎます。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	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	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受付（うけつけ）・会計（かいけい）・診察（しんさつ）など、病院（びょういん）のスタッフと話（はな）すときに使（つか）うことができます。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	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お金（かね）は（①１回（かい）●円　②△分（ふん）まで◆円、△分（ふん）からは▲分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（ふん）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で□円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（えん）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③無料（むりょう））です。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  お金（かね）を、</a:t>
            </a: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会計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（かいけい）</a:t>
            </a: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の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ときにはらってください。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注意点（ちゅうい）すること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	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電話通訳（でんわつうやく）はあなたが病院（びょういん）でみてもらうとき</a:t>
            </a: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の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サービス</a:t>
            </a: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で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 　病院（びょういん）でみてもらうとき以外（いがい）では使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（つか）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年（ねん）　　　　　月（がつ）　　　　日（にち）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　　　　　　　　　　お名前（なまえ）　　　　　　　　　　　　　　　　　　　　　　　　　　　　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電話通訳（でんわつうやく）サービスを使（つか）いますか？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ホームベース 3"/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テーマ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テーマ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DAE50DFFD0FA479344EA81F51943FB" ma:contentTypeVersion="2" ma:contentTypeDescription="新しいドキュメントを作成します。" ma:contentTypeScope="" ma:versionID="8446ae1cafaaef871f4ce3f8af46a9d7">
  <xsd:schema xmlns:xsd="http://www.w3.org/2001/XMLSchema" xmlns:xs="http://www.w3.org/2001/XMLSchema" xmlns:p="http://schemas.microsoft.com/office/2006/metadata/properties" xmlns:ns2="12ab0ed9-6fc6-41ee-b92c-b47ef73c9bc2" targetNamespace="http://schemas.microsoft.com/office/2006/metadata/properties" ma:root="true" ma:fieldsID="c6bbef5237369b3f94a7b5fdeb5148de" ns2:_="">
    <xsd:import namespace="12ab0ed9-6fc6-41ee-b92c-b47ef73c9b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b0ed9-6fc6-41ee-b92c-b47ef73c9b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F04BBE-48D4-43CB-878D-73076D305B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0DAC3E-8E81-46C3-AEE4-21980C5BA2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ab0ed9-6fc6-41ee-b92c-b47ef73c9b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309393-D031-44D1-815E-1632A00B517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643</Words>
  <Application>Microsoft Office PowerPoint</Application>
  <PresentationFormat>A4 Paper (210x297 mm)</PresentationFormat>
  <Paragraphs>41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テーマ</vt:lpstr>
      <vt:lpstr>1_Office テーマ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徳増 遥</dc:creator>
  <cp:lastModifiedBy>Aya Kitabeppu(BRICK's)</cp:lastModifiedBy>
  <cp:revision>20</cp:revision>
  <dcterms:modified xsi:type="dcterms:W3CDTF">2022-02-09T02:58:24Z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0x0101002BDAE50DFFD0FA479344EA81F51943FB</vt:lpwstr>
  </property>
</Properties>
</file>