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9">
          <p15:clr>
            <a:srgbClr val="A4A3A4"/>
          </p15:clr>
        </p15:guide>
        <p15:guide id="2" pos="43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38"/>
      </p:cViewPr>
      <p:guideLst>
        <p:guide orient="horz" pos="6239"/>
        <p:guide pos="43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altLang="ja-JP" sz="2800" b="1">
                <a:solidFill>
                  <a:srgbClr val="002060"/>
                </a:solidFill>
                <a:ea typeface="ＭＳ Ｐゴシック"/>
              </a:rPr>
              <a:t>Service de traduction par téléphone</a:t>
            </a:r>
            <a:endParaRPr kumimoji="1" lang="fr-FR" altLang="ja-JP" sz="2800" b="1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fr-FR" altLang="ja-JP" dirty="0"/>
              <a:t>Lors de votre passage à l’hôpital, v</a:t>
            </a:r>
            <a:r>
              <a:rPr kumimoji="1" lang="fr-FR" altLang="ja-JP" dirty="0">
                <a:ea typeface="ＭＳ Ｐゴシック"/>
              </a:rPr>
              <a:t>ous avez la possibilité d’utiliser le « Service de traduction par téléphone ». </a:t>
            </a:r>
          </a:p>
          <a:p>
            <a:pPr algn="just"/>
            <a:r>
              <a:rPr lang="fr-FR" altLang="ja-JP" dirty="0">
                <a:ea typeface="ＭＳ Ｐゴシック"/>
              </a:rPr>
              <a:t>Veuillez consulter les indications figurant ci-dessous. </a:t>
            </a:r>
            <a:r>
              <a:rPr lang="ja-JP" altLang="fr-FR" dirty="0">
                <a:ea typeface="ＭＳ Ｐゴシック"/>
              </a:rPr>
              <a:t>　</a:t>
            </a:r>
            <a:endParaRPr lang="fr-FR" altLang="ja-JP" dirty="0">
              <a:ea typeface="ＭＳ Ｐゴシック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fr-FR" altLang="ja-JP" sz="2000">
                <a:ea typeface="ＭＳ Ｐゴシック"/>
              </a:rPr>
              <a:t>Contenu et mode d’emploi du service de traduction par téléphone</a:t>
            </a:r>
            <a:endParaRPr lang="fr-FR" altLang="ja-JP" sz="2000">
              <a:ea typeface="ＭＳ Ｐゴシック"/>
              <a:cs typeface="Calibr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fr-FR" altLang="ja-JP" sz="1600" dirty="0">
                <a:ea typeface="ＭＳ Ｐゴシック"/>
              </a:rPr>
              <a:t>○	Vous serez mis en communication téléphonique avec un interprète externe à l’hôpital.</a:t>
            </a:r>
          </a:p>
          <a:p>
            <a:pPr marL="361950" indent="-361950" algn="just"/>
            <a:endParaRPr lang="fr-FR" altLang="ja-JP" sz="1600" dirty="0">
              <a:ea typeface="ＭＳ Ｐゴシック"/>
            </a:endParaRPr>
          </a:p>
          <a:p>
            <a:pPr marL="361950" indent="-361950" algn="just"/>
            <a:r>
              <a:rPr lang="fr-FR" altLang="ja-JP" sz="1600" dirty="0">
                <a:ea typeface="ＭＳ Ｐゴシック"/>
              </a:rPr>
              <a:t>○	L’interprète traduira ce que vous dites en japonais au personnel de l’hôpital. Puis il traduira dans votre langue ce que le personnel de l’hôpital dit. </a:t>
            </a:r>
          </a:p>
          <a:p>
            <a:pPr marL="361950" indent="-361950" algn="just"/>
            <a:endParaRPr lang="fr-FR" altLang="ja-JP" sz="1600" dirty="0">
              <a:ea typeface="ＭＳ Ｐゴシック"/>
            </a:endParaRPr>
          </a:p>
          <a:p>
            <a:pPr marL="361950" indent="-361950" algn="just"/>
            <a:r>
              <a:rPr lang="fr-FR" altLang="ja-JP" sz="1600" dirty="0">
                <a:ea typeface="ＭＳ Ｐゴシック"/>
              </a:rPr>
              <a:t>○	Le service est disponible lors des échanges avec le personnel de l’hôpital à l’accueil, au guichet de paiement, pendant les consultations, etc. </a:t>
            </a:r>
            <a:endParaRPr lang="fr-FR" altLang="ja-JP" sz="1600" dirty="0">
              <a:ea typeface="ＭＳ Ｐゴシック"/>
              <a:cs typeface="Calibri"/>
            </a:endParaRPr>
          </a:p>
          <a:p>
            <a:pPr marL="361950" indent="-361950" algn="just"/>
            <a:endParaRPr lang="fr-FR" altLang="ja-JP" sz="1600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fr-FR" altLang="ja-JP" sz="1600" dirty="0">
                <a:ea typeface="ＭＳ Ｐゴシック"/>
              </a:rPr>
              <a:t>○	Tarifs (1. Une communication : </a:t>
            </a:r>
            <a:r>
              <a:rPr lang="fr-FR" altLang="ja-JP" sz="1600" dirty="0"/>
              <a:t>● </a:t>
            </a:r>
            <a:r>
              <a:rPr lang="fr-FR" altLang="ja-JP" sz="1600" dirty="0">
                <a:ea typeface="ＭＳ Ｐゴシック"/>
              </a:rPr>
              <a:t>yens    2. Jusqu’à △ minutes : ◆ yens, Au-delà de </a:t>
            </a:r>
            <a:r>
              <a:rPr lang="fr-FR" altLang="ja-JP" sz="1600" dirty="0"/>
              <a:t>△ </a:t>
            </a:r>
            <a:r>
              <a:rPr lang="fr-FR" altLang="ja-JP" sz="1600" dirty="0">
                <a:ea typeface="ＭＳ Ｐゴシック"/>
              </a:rPr>
              <a:t>minutes : </a:t>
            </a:r>
            <a:r>
              <a:rPr lang="fr-FR" altLang="ja-JP" sz="1600" dirty="0"/>
              <a:t>□ yens toutes les </a:t>
            </a:r>
            <a:r>
              <a:rPr lang="fr-FR" sz="1600" dirty="0"/>
              <a:t>▲ </a:t>
            </a:r>
            <a:r>
              <a:rPr lang="fr-FR" altLang="ja-JP" sz="1600" dirty="0"/>
              <a:t>minutes     3. Gratuit) </a:t>
            </a:r>
            <a:endParaRPr lang="fr-FR" altLang="ja-JP" sz="1600" dirty="0">
              <a:ea typeface="ＭＳ Ｐゴシック"/>
              <a:cs typeface="Calibri"/>
            </a:endParaRPr>
          </a:p>
          <a:p>
            <a:pPr marL="361950" indent="-361950" algn="just"/>
            <a:endParaRPr lang="fr-FR" altLang="ja-JP" sz="1600" dirty="0">
              <a:ea typeface="ＭＳ Ｐゴシック"/>
            </a:endParaRPr>
          </a:p>
          <a:p>
            <a:pPr marL="361950" indent="-361950" algn="just"/>
            <a:r>
              <a:rPr lang="fr-FR" altLang="ja-JP" sz="1600" dirty="0">
                <a:ea typeface="ＭＳ Ｐゴシック"/>
              </a:rPr>
              <a:t>○    Veuillez régler au guichet de paiement. </a:t>
            </a:r>
            <a:endParaRPr lang="fr-FR" altLang="ja-JP" sz="1600" dirty="0">
              <a:ea typeface="ＭＳ Ｐゴシック"/>
              <a:cs typeface="Calibri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altLang="ja-JP" sz="2000" dirty="0">
                <a:ea typeface="ＭＳ Ｐゴシック"/>
              </a:rPr>
              <a:t>Remarque importante</a:t>
            </a:r>
            <a:endParaRPr kumimoji="1" lang="fr-FR" altLang="ja-JP" sz="2000" dirty="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fr-FR" altLang="ja-JP" dirty="0">
                <a:ea typeface="ＭＳ Ｐゴシック"/>
              </a:rPr>
              <a:t>○	La traduction par téléphone est un service mis en place lors de votre passage à l’hôpital.</a:t>
            </a:r>
          </a:p>
          <a:p>
            <a:pPr marL="361950" indent="-361950" algn="just"/>
            <a:r>
              <a:rPr lang="fr-CA" altLang="ja-JP" dirty="0">
                <a:ea typeface="ＭＳ Ｐゴシック"/>
              </a:rPr>
              <a:t>	Ce service n’est pas disponible en dehors de l’hôpital.</a:t>
            </a:r>
            <a:endParaRPr lang="fr-FR" altLang="ja-JP" dirty="0">
              <a:ea typeface="ＭＳ Ｐゴシック"/>
              <a:cs typeface="Calibri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5844013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spcAft>
                <a:spcPts val="600"/>
              </a:spcAft>
            </a:pPr>
            <a:r>
              <a:rPr lang="fr-CA" altLang="ja-JP" sz="2000" dirty="0">
                <a:ea typeface="ＭＳ Ｐゴシック"/>
              </a:rPr>
              <a:t>Année :           Mois :            Jour :    </a:t>
            </a:r>
            <a:endParaRPr lang="fr-FR" altLang="ja-JP" sz="2000" dirty="0">
              <a:ea typeface="ＭＳ Ｐゴシック"/>
            </a:endParaRPr>
          </a:p>
          <a:p>
            <a:r>
              <a:rPr lang="ja-JP" altLang="fr-FR" sz="2000" dirty="0">
                <a:ea typeface="ＭＳ Ｐゴシック"/>
              </a:rPr>
              <a:t>　　　　　　　　　　　</a:t>
            </a:r>
            <a:r>
              <a:rPr lang="fr-CA" altLang="ja-JP" sz="2000" dirty="0">
                <a:ea typeface="ＭＳ Ｐゴシック"/>
              </a:rPr>
              <a:t>Nom et prénom :</a:t>
            </a:r>
            <a:r>
              <a:rPr lang="ja-JP" altLang="fr-FR" sz="2000" dirty="0">
                <a:ea typeface="ＭＳ Ｐゴシック"/>
              </a:rPr>
              <a:t>　　　　　　　　　　　　　　　　　　　　　　　　　　　　</a:t>
            </a:r>
            <a:endParaRPr lang="fr-FR" altLang="ja-JP" sz="20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CA" altLang="ja-JP" sz="2000" dirty="0"/>
              <a:t>Oui</a:t>
            </a:r>
            <a:endParaRPr kumimoji="1" lang="ja-JP" altLang="fr-FR" sz="2000" dirty="0"/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CA" altLang="ja-JP" sz="2000" dirty="0">
                <a:solidFill>
                  <a:schemeClr val="tx1"/>
                </a:solidFill>
              </a:rPr>
              <a:t>Non</a:t>
            </a:r>
            <a:endParaRPr kumimoji="1" lang="ja-JP" altLang="fr-FR" sz="2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1588" y="8098558"/>
            <a:ext cx="68580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CA" altLang="ja-JP" sz="2000" b="1" dirty="0">
                <a:ea typeface="ＭＳ Ｐゴシック"/>
              </a:rPr>
              <a:t>Voulez-vous utiliser le service de traduction par téléphone ?</a:t>
            </a:r>
            <a:endParaRPr lang="fr-FR" altLang="ja-JP" sz="20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9E7BB097-6830-478E-9363-AA82AB896D07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D9F6DCEF-0312-4D6E-AEC1-3798D30F413F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24614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8CE900-987C-4619-9738-14A295F03B40}"/>
</file>

<file path=customXml/itemProps2.xml><?xml version="1.0" encoding="utf-8"?>
<ds:datastoreItem xmlns:ds="http://schemas.openxmlformats.org/officeDocument/2006/customXml" ds:itemID="{9DAD7376-6F64-461F-97BD-76A1E853A0F5}"/>
</file>

<file path=customXml/itemProps3.xml><?xml version="1.0" encoding="utf-8"?>
<ds:datastoreItem xmlns:ds="http://schemas.openxmlformats.org/officeDocument/2006/customXml" ds:itemID="{AA7951E5-8F43-45B4-A99F-19C840372B1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663</Words>
  <Application>Microsoft Office PowerPoint</Application>
  <PresentationFormat>A4 210 x 297 mm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90</cp:revision>
  <cp:lastPrinted>2021-04-05T11:53:37Z</cp:lastPrinted>
  <dcterms:created xsi:type="dcterms:W3CDTF">2021-04-05T11:12:35Z</dcterms:created>
  <dcterms:modified xsi:type="dcterms:W3CDTF">2021-09-21T03:55:04Z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