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58" r:id="rId1"/>
  </p:sldMasterIdLst>
  <p:notesMasterIdLst>
    <p:notesMasterId r:id="rId4"/>
  </p:notesMasterIdLst>
  <p:sldIdLst>
    <p:sldId id="258" r:id="rId2"/>
    <p:sldId id="260" r:id="rId3"/>
  </p:sldIdLst>
  <p:sldSz cx="6858000" cy="9906000" type="A4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成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562"/>
  </p:normalViewPr>
  <p:slideViewPr>
    <p:cSldViewPr>
      <p:cViewPr>
        <p:scale>
          <a:sx n="50" d="100"/>
          <a:sy n="50" d="100"/>
        </p:scale>
        <p:origin x="2100" y="-39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2" name="Shape 92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078393368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n-lt"/>
        <a:ea typeface="+mn-ea"/>
        <a:cs typeface="+mn-cs"/>
        <a:sym typeface="Calibri"/>
      </a:defRPr>
    </a:lvl1pPr>
    <a:lvl2pPr indent="228600" latinLnBrk="0">
      <a:defRPr sz="1200">
        <a:latin typeface="+mn-lt"/>
        <a:ea typeface="+mn-ea"/>
        <a:cs typeface="+mn-cs"/>
        <a:sym typeface="Calibri"/>
      </a:defRPr>
    </a:lvl2pPr>
    <a:lvl3pPr indent="457200" latinLnBrk="0">
      <a:defRPr sz="1200">
        <a:latin typeface="+mn-lt"/>
        <a:ea typeface="+mn-ea"/>
        <a:cs typeface="+mn-cs"/>
        <a:sym typeface="Calibri"/>
      </a:defRPr>
    </a:lvl3pPr>
    <a:lvl4pPr indent="685800" latinLnBrk="0">
      <a:defRPr sz="1200">
        <a:latin typeface="+mn-lt"/>
        <a:ea typeface="+mn-ea"/>
        <a:cs typeface="+mn-cs"/>
        <a:sym typeface="Calibri"/>
      </a:defRPr>
    </a:lvl4pPr>
    <a:lvl5pPr indent="914400" latinLnBrk="0">
      <a:defRPr sz="1200">
        <a:latin typeface="+mn-lt"/>
        <a:ea typeface="+mn-ea"/>
        <a:cs typeface="+mn-cs"/>
        <a:sym typeface="Calibri"/>
      </a:defRPr>
    </a:lvl5pPr>
    <a:lvl6pPr indent="1143000" latinLnBrk="0">
      <a:defRPr sz="1200">
        <a:latin typeface="+mn-lt"/>
        <a:ea typeface="+mn-ea"/>
        <a:cs typeface="+mn-cs"/>
        <a:sym typeface="Calibri"/>
      </a:defRPr>
    </a:lvl6pPr>
    <a:lvl7pPr indent="1371600" latinLnBrk="0">
      <a:defRPr sz="1200">
        <a:latin typeface="+mn-lt"/>
        <a:ea typeface="+mn-ea"/>
        <a:cs typeface="+mn-cs"/>
        <a:sym typeface="Calibri"/>
      </a:defRPr>
    </a:lvl7pPr>
    <a:lvl8pPr indent="1600200" latinLnBrk="0">
      <a:defRPr sz="1200">
        <a:latin typeface="+mn-lt"/>
        <a:ea typeface="+mn-ea"/>
        <a:cs typeface="+mn-cs"/>
        <a:sym typeface="Calibri"/>
      </a:defRPr>
    </a:lvl8pPr>
    <a:lvl9pPr indent="18288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055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04668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125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25682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6046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5843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714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7001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1120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656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C5267-4EAF-4614-9D55-3D1BB50CF71E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016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C5267-4EAF-4614-9D55-3D1BB50CF71E}" type="datetimeFigureOut">
              <a:rPr kumimoji="1" lang="ja-JP" altLang="en-US" smtClean="0"/>
              <a:t>2022/3/30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AFDCEE-EF82-4F45-914B-E97A3C4307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8295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000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전화통역 서비스에 관하여</a:t>
            </a:r>
            <a:endParaRPr kumimoji="1" lang="ja-JP" altLang="en-US" sz="28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12407" y="699937"/>
            <a:ext cx="64331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GulimChe" panose="020B0609000101010101" pitchFamily="49" charset="-127"/>
                <a:cs typeface="MoolBoran" panose="020B0604020202020204" pitchFamily="34" charset="0"/>
              </a:rPr>
              <a:t>병원에서 진찰을 받으실 때 </a:t>
            </a:r>
            <a:r>
              <a:rPr kumimoji="1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MoolBoran" panose="020B0604020202020204" pitchFamily="34" charset="0"/>
              </a:rPr>
              <a:t>“</a:t>
            </a:r>
            <a:r>
              <a:rPr kumimoji="1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GulimChe" panose="020B0609000101010101" pitchFamily="49" charset="-127"/>
                <a:cs typeface="MoolBoran" panose="020B0604020202020204" pitchFamily="34" charset="0"/>
              </a:rPr>
              <a:t>전화 통역 서비스</a:t>
            </a:r>
            <a:r>
              <a:rPr kumimoji="1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MoolBoran" panose="020B0604020202020204" pitchFamily="34" charset="0"/>
              </a:rPr>
              <a:t>＂</a:t>
            </a:r>
            <a:r>
              <a:rPr kumimoji="1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GulimChe" panose="020B0609000101010101" pitchFamily="49" charset="-127"/>
                <a:cs typeface="MoolBoran" panose="020B0604020202020204" pitchFamily="34" charset="0"/>
              </a:rPr>
              <a:t>를 이용하실 수 있습니다</a:t>
            </a:r>
            <a:r>
              <a:rPr kumimoji="1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MoolBoran" panose="020B0604020202020204" pitchFamily="34" charset="0"/>
              </a:rPr>
              <a:t>. 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MoolBoran" panose="020B0604020202020204" pitchFamily="34" charset="0"/>
              </a:rPr>
              <a:t>　</a:t>
            </a:r>
            <a:r>
              <a:rPr kumimoji="1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GulimChe" panose="020B0609000101010101" pitchFamily="49" charset="-127"/>
                <a:cs typeface="MoolBoran" panose="020B0604020202020204" pitchFamily="34" charset="0"/>
              </a:rPr>
              <a:t>아래 사항을 확인해 주십시오</a:t>
            </a:r>
            <a:r>
              <a:rPr kumimoji="1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MoolBoran" panose="020B0604020202020204" pitchFamily="34" charset="0"/>
              </a:rPr>
              <a:t>.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MoolBoran" panose="020B0604020202020204" pitchFamily="34" charset="0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전화 통역 서비스</a:t>
            </a:r>
            <a:r>
              <a:rPr kumimoji="1" lang="en-US" altLang="ko-KR" sz="2000" kern="1200" dirty="0">
                <a:solidFill>
                  <a:prstClr val="white"/>
                </a:solidFill>
                <a:latin typeface="Calibri" panose="020F0502020204030204"/>
                <a:ea typeface="ＭＳ Ｐゴシック" panose="020B0600070205080204" pitchFamily="50" charset="-128"/>
              </a:rPr>
              <a:t> </a:t>
            </a:r>
            <a:r>
              <a:rPr kumimoji="1" lang="ko-KR" altLang="en-US" sz="2000" kern="1200" dirty="0">
                <a:solidFill>
                  <a:prstClr val="white"/>
                </a:solidFill>
                <a:latin typeface="Calibri" panose="020F0502020204030204"/>
                <a:ea typeface="ＭＳ Ｐゴシック" panose="020B0600070205080204" pitchFamily="50" charset="-128"/>
              </a:rPr>
              <a:t>내용과</a:t>
            </a:r>
            <a:r>
              <a:rPr kumimoji="1" lang="ko-KR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 사용방법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432720"/>
            <a:ext cx="645990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○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	</a:t>
            </a:r>
            <a:r>
              <a:rPr kumimoji="1" lang="ko-KR" altLang="en-US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병원 외부에 있는 통역사에게 전화를 연결합니다</a:t>
            </a:r>
            <a:r>
              <a:rPr kumimoji="1" lang="en-US" altLang="ko-KR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kumimoji="1" lang="ko-KR" altLang="en-US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통역사는 환자분의 말씀을 일본말로 병원 관계자에게 전달합니다</a:t>
            </a:r>
            <a:r>
              <a:rPr kumimoji="1" lang="en-US" altLang="ko-KR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 </a:t>
            </a:r>
            <a:r>
              <a:rPr kumimoji="1" lang="ko-KR" altLang="en-US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또한 병원 관계자의 일본말을 환자분께 한국말로 전달해드립니다</a:t>
            </a:r>
            <a:r>
              <a:rPr kumimoji="1" lang="en-US" altLang="ko-KR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 </a:t>
            </a: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kumimoji="1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접수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kumimoji="1" lang="ko-KR" altLang="en-US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계산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・</a:t>
            </a:r>
            <a:r>
              <a:rPr kumimoji="1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진찰</a:t>
            </a:r>
            <a:r>
              <a:rPr kumimoji="1" lang="en-US" altLang="ko-KR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ko-KR" altLang="en-US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등</a:t>
            </a:r>
            <a:r>
              <a:rPr kumimoji="1" lang="en-US" altLang="ko-KR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 </a:t>
            </a:r>
            <a:r>
              <a:rPr kumimoji="1" lang="ko-KR" altLang="en-US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병원 관계자에게 전달 사항이 있으실 때 이용하실 수 있습니다</a:t>
            </a:r>
            <a:r>
              <a:rPr kumimoji="1" lang="en-US" altLang="ko-KR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 </a:t>
            </a: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	</a:t>
            </a:r>
            <a:r>
              <a:rPr kumimoji="1" lang="ko-KR" altLang="en-US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이용</a:t>
            </a:r>
            <a:r>
              <a:rPr kumimoji="1" lang="ko-KR" altLang="en-US" kern="1200" noProof="0" dirty="0" err="1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료는</a:t>
            </a:r>
            <a:r>
              <a:rPr kumimoji="1" lang="ko-KR" altLang="en-US" kern="1200" noProof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（①１</a:t>
            </a:r>
            <a:r>
              <a:rPr kumimoji="1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회 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●</a:t>
            </a:r>
            <a:r>
              <a:rPr kumimoji="1" lang="ko-KR" altLang="en-US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엔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②△</a:t>
            </a:r>
            <a:r>
              <a:rPr kumimoji="1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분까지 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◆</a:t>
            </a:r>
            <a:r>
              <a:rPr kumimoji="1" lang="ko-KR" altLang="en-US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엔</a:t>
            </a:r>
            <a:r>
              <a:rPr kumimoji="1" lang="en-US" altLang="ko-KR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, 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△</a:t>
            </a:r>
            <a:r>
              <a:rPr kumimoji="1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분부터는 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▲</a:t>
            </a:r>
            <a:r>
              <a:rPr kumimoji="1" lang="ko-KR" altLang="en-US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분당 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□</a:t>
            </a:r>
            <a:r>
              <a:rPr kumimoji="1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엔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③</a:t>
            </a:r>
            <a:r>
              <a:rPr kumimoji="1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무료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）</a:t>
            </a:r>
            <a:r>
              <a:rPr kumimoji="1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입니다</a:t>
            </a:r>
            <a:r>
              <a:rPr kumimoji="1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  </a:t>
            </a:r>
            <a:r>
              <a:rPr kumimoji="1" lang="ko-KR" altLang="en-US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이</a:t>
            </a:r>
            <a:r>
              <a:rPr kumimoji="1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용료는 </a:t>
            </a:r>
            <a:r>
              <a:rPr kumimoji="1" lang="ko-KR" altLang="en-US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계산</a:t>
            </a:r>
            <a:r>
              <a:rPr kumimoji="1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하실 때 </a:t>
            </a:r>
            <a:r>
              <a:rPr kumimoji="1" lang="ko-KR" altLang="en-US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같이 </a:t>
            </a:r>
            <a:r>
              <a:rPr kumimoji="1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지불해 주십시오</a:t>
            </a:r>
            <a:r>
              <a:rPr kumimoji="1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 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41529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주의 사항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969600"/>
            <a:ext cx="6453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○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	</a:t>
            </a:r>
            <a:r>
              <a:rPr kumimoji="1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전화 통역은 </a:t>
            </a:r>
            <a:r>
              <a:rPr kumimoji="1" lang="ko-KR" altLang="en-US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환자분이 </a:t>
            </a:r>
            <a:r>
              <a:rPr kumimoji="1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병원에서만 이용 가능한 서비스입니다</a:t>
            </a:r>
            <a:r>
              <a:rPr kumimoji="1" lang="en-US" altLang="ko-K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 　</a:t>
            </a:r>
            <a:r>
              <a:rPr kumimoji="1" lang="ko-KR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그 </a:t>
            </a:r>
            <a:r>
              <a:rPr kumimoji="1" lang="ko-KR" altLang="en-US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외의 목적으로는 사용하실 수 없습니다</a:t>
            </a:r>
            <a:r>
              <a:rPr kumimoji="1" lang="en-US" altLang="ko-KR" kern="120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.</a:t>
            </a:r>
            <a:endParaRPr kumimoji="1" lang="ja-JP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년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　　 　　</a:t>
            </a:r>
            <a:r>
              <a:rPr kumimoji="1" lang="ko-KR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월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　　 　</a:t>
            </a:r>
            <a:r>
              <a:rPr kumimoji="1" lang="ko-KR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일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　　　　　　　　　　                     </a:t>
            </a:r>
            <a:r>
              <a:rPr kumimoji="1" lang="ko-KR" altLang="en-US" sz="2000" kern="1200" noProof="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성명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SimSun" panose="02010600030101010101" pitchFamily="2" charset="-122"/>
                <a:ea typeface="SimSun" panose="02010600030101010101" pitchFamily="2" charset="-122"/>
              </a:rPr>
              <a:t>　　　　　　　　　　　　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　　　　　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네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2000" kern="1200" dirty="0">
                <a:solidFill>
                  <a:prstClr val="black"/>
                </a:solidFill>
                <a:latin typeface="Calibri" panose="020F0502020204030204"/>
                <a:ea typeface="ＭＳ Ｐゴシック" panose="020B0600070205080204" pitchFamily="50" charset="-128"/>
              </a:rPr>
              <a:t>아니오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-34245" y="8146800"/>
            <a:ext cx="6858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ko-KR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전화 통역 서비스를 이용하시겠습니까</a:t>
            </a:r>
            <a:r>
              <a:rPr kumimoji="1" lang="en-US" altLang="ko-KR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?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ホームベース 3"/>
          <p:cNvSpPr/>
          <p:nvPr/>
        </p:nvSpPr>
        <p:spPr>
          <a:xfrm>
            <a:off x="-2764745" y="4689538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52654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テキスト ボックス 4"/>
          <p:cNvSpPr txBox="1"/>
          <p:nvPr/>
        </p:nvSpPr>
        <p:spPr>
          <a:xfrm>
            <a:off x="0" y="72112"/>
            <a:ext cx="6858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8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電話通訳（でんわつうやく）サービスについて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02881" y="505948"/>
            <a:ext cx="64331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あなたが病院（びょういん）でみてもらうときに、「電話通訳（でんわつうやく）サービス」を使（つか）うことができます。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下（した）に書（か）いてあることを確認（かくにん）してください。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7" name="角丸四角形 6"/>
          <p:cNvSpPr/>
          <p:nvPr/>
        </p:nvSpPr>
        <p:spPr>
          <a:xfrm>
            <a:off x="141920" y="1651234"/>
            <a:ext cx="6453185" cy="582733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電話通訳（でんわつうやく）サービスの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内容（ないよう）と使（つか）い方（かた）</a:t>
            </a: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135200" y="2317857"/>
            <a:ext cx="64599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○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	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電話（でんわ）を病院（びょういん）の外（そと）にいる通訳（つうやく）につなぎます。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○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	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通訳（つうやく）が、あなたが話（はな）すことを日本語（にほんご）にして、病院（びょういん）のスタッフに伝（つた）えます。また、病院（びょういん）のスタッフが話（はな）すことを、通訳（つうやく）があなたの言葉（ことば）にして、あなたに伝（つた）えます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○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	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受付（うけつけ）・会計（かいけい）・診察（しんさつ）など、病院（びょういん）のスタッフと話（はな）すときに使（つか）うことができます。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○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	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お金（かね）は（①１回（かい）●円　②△分（ふん）まで◆円、△分（ふん）からは▲分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（ふん）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で□円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（えん）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③無料（むりょう））です。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○  お金（かね）を、</a:t>
            </a:r>
            <a:r>
              <a:rPr kumimoji="1" lang="ja-JP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会計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（かいけい）</a:t>
            </a:r>
            <a:r>
              <a:rPr kumimoji="1" lang="ja-JP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の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ときにはらってください。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141529" y="6441690"/>
            <a:ext cx="3246120" cy="352424"/>
          </a:xfrm>
          <a:prstGeom prst="roundRect">
            <a:avLst/>
          </a:prstGeom>
          <a:solidFill>
            <a:srgbClr val="00206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注意点（ちゅうい）すること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1056" y="6859004"/>
            <a:ext cx="64531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○</a:t>
            </a:r>
            <a:r>
              <a:rPr kumimoji="1" lang="en-US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	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電話通訳（でんわつうやく）はあなたが病院（びょういん）でみてもらうとき</a:t>
            </a:r>
            <a:r>
              <a:rPr kumimoji="1" lang="ja-JP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の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サービス</a:t>
            </a:r>
            <a:r>
              <a:rPr kumimoji="1" lang="ja-JP" altLang="ja-JP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で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す。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361950" marR="0" lvl="0" indent="-3619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 　病院（びょういん）でみてもらうとき以外（いがい）では使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（つか）</a:t>
            </a: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えません。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141920" y="9121170"/>
            <a:ext cx="6555105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年（ねん）　　　　　月（がつ）　　　　日（にち）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　　　　　　　　　　　お名前（なまえ）　　　　　　　　　　　　　　　　　　　　　　　　　　　　</a:t>
            </a: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2" name="角丸四角形 1"/>
          <p:cNvSpPr/>
          <p:nvPr/>
        </p:nvSpPr>
        <p:spPr>
          <a:xfrm>
            <a:off x="1154429" y="8530533"/>
            <a:ext cx="1395309" cy="568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はい</a:t>
            </a:r>
          </a:p>
        </p:txBody>
      </p:sp>
      <p:sp>
        <p:nvSpPr>
          <p:cNvPr id="11" name="角丸四角形 10"/>
          <p:cNvSpPr/>
          <p:nvPr/>
        </p:nvSpPr>
        <p:spPr>
          <a:xfrm>
            <a:off x="3991927" y="8530533"/>
            <a:ext cx="1395309" cy="568946"/>
          </a:xfrm>
          <a:prstGeom prst="round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いいえ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-34245" y="8191692"/>
            <a:ext cx="685800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電話通訳（でんわつうやく）サービスを使（つか）いますか？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ＭＳ Ｐゴシック" panose="020B0600070205080204" pitchFamily="50" charset="-128"/>
              <a:cs typeface="+mn-cs"/>
            </a:endParaRPr>
          </a:p>
        </p:txBody>
      </p:sp>
      <p:sp>
        <p:nvSpPr>
          <p:cNvPr id="4" name="ホームベース 3"/>
          <p:cNvSpPr/>
          <p:nvPr/>
        </p:nvSpPr>
        <p:spPr>
          <a:xfrm>
            <a:off x="-2764745" y="4626666"/>
            <a:ext cx="2730500" cy="983542"/>
          </a:xfrm>
          <a:prstGeom prst="homePlate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ＭＳ Ｐゴシック" panose="020B0600070205080204" pitchFamily="50" charset="-128"/>
                <a:cs typeface="+mn-cs"/>
              </a:rPr>
              <a:t>金額の部分は各医療機関にて設定の上、編集してください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2082048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 テーマ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テーマ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569</Words>
  <Application>Microsoft Office PowerPoint</Application>
  <PresentationFormat>A4 210 x 297 mm</PresentationFormat>
  <Paragraphs>40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SimSun</vt:lpstr>
      <vt:lpstr>Arial</vt:lpstr>
      <vt:lpstr>Calibri</vt:lpstr>
      <vt:lpstr>Calibri Light</vt:lpstr>
      <vt:lpstr>1_Office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2022-03-30T07:03:42Z</dcterms:modified>
</cp:coreProperties>
</file>