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遠藤 舞" initials="遠藤" lastIdx="1" clrIdx="0">
    <p:extLst>
      <p:ext uri="{19B8F6BF-5375-455C-9EA6-DF929625EA0E}">
        <p15:presenceInfo xmlns:p15="http://schemas.microsoft.com/office/powerpoint/2012/main" userId="S-1-5-21-2829489348-1729669723-455057365-381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5F5095-3E0C-4DB5-8EA2-463B68E8C3A7}" v="318" dt="2021-07-13T23:40:20.3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2333" y="6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commentAuthors" Target="commentAuthors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3255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143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933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58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02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651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615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894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123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18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593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070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72112"/>
            <a:ext cx="6858000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kumimoji="1" lang="en-US" altLang="ja-JP" sz="2000" b="1" dirty="0">
                <a:solidFill>
                  <a:srgbClr val="002060"/>
                </a:solidFill>
                <a:ea typeface="ＭＳ Ｐゴシック"/>
              </a:rPr>
              <a:t>PERKHIDMATAN PENTERJEMAHAN MELALUI TELEFON</a:t>
            </a:r>
            <a:endParaRPr kumimoji="1" lang="ja-JP" altLang="en-US" sz="2000" b="1" dirty="0">
              <a:solidFill>
                <a:srgbClr val="002060"/>
              </a:solidFill>
              <a:ea typeface="ＭＳ Ｐゴシック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2881" y="505948"/>
            <a:ext cx="6433185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kumimoji="1" lang="en-US" altLang="ja-JP" dirty="0" err="1">
                <a:ea typeface="ＭＳ Ｐゴシック"/>
              </a:rPr>
              <a:t>Anda</a:t>
            </a:r>
            <a:r>
              <a:rPr kumimoji="1" lang="en-US" altLang="ja-JP" dirty="0">
                <a:ea typeface="ＭＳ Ｐゴシック"/>
              </a:rPr>
              <a:t> </a:t>
            </a:r>
            <a:r>
              <a:rPr kumimoji="1" lang="en-US" altLang="ja-JP" dirty="0" err="1">
                <a:ea typeface="ＭＳ Ｐゴシック"/>
              </a:rPr>
              <a:t>boleh</a:t>
            </a:r>
            <a:r>
              <a:rPr kumimoji="1" lang="en-US" altLang="ja-JP" dirty="0">
                <a:ea typeface="ＭＳ Ｐゴシック"/>
              </a:rPr>
              <a:t> </a:t>
            </a:r>
            <a:r>
              <a:rPr kumimoji="1" lang="en-US" altLang="ja-JP" dirty="0" err="1">
                <a:ea typeface="ＭＳ Ｐゴシック"/>
              </a:rPr>
              <a:t>menggunakan</a:t>
            </a:r>
            <a:r>
              <a:rPr kumimoji="1" lang="en-US" altLang="ja-JP" dirty="0">
                <a:ea typeface="ＭＳ Ｐゴシック"/>
              </a:rPr>
              <a:t> </a:t>
            </a:r>
            <a:r>
              <a:rPr kumimoji="1" lang="en-US" altLang="ja-JP" dirty="0" err="1">
                <a:ea typeface="ＭＳ Ｐゴシック"/>
              </a:rPr>
              <a:t>perkhidmatan</a:t>
            </a:r>
            <a:r>
              <a:rPr kumimoji="1" lang="en-US" altLang="ja-JP" dirty="0">
                <a:ea typeface="ＭＳ Ｐゴシック"/>
              </a:rPr>
              <a:t> </a:t>
            </a:r>
            <a:r>
              <a:rPr kumimoji="1" lang="en-US" altLang="ja-JP" dirty="0" err="1">
                <a:ea typeface="ＭＳ Ｐゴシック"/>
              </a:rPr>
              <a:t>penterjemahan</a:t>
            </a:r>
            <a:r>
              <a:rPr lang="en-US" altLang="ja-JP" dirty="0">
                <a:ea typeface="ＭＳ Ｐゴシック"/>
              </a:rPr>
              <a:t> </a:t>
            </a:r>
            <a:r>
              <a:rPr lang="en-US" altLang="ja-JP" dirty="0" err="1">
                <a:ea typeface="ＭＳ Ｐゴシック"/>
              </a:rPr>
              <a:t>melalui</a:t>
            </a:r>
            <a:r>
              <a:rPr lang="en-US" altLang="ja-JP" dirty="0">
                <a:ea typeface="ＭＳ Ｐゴシック"/>
              </a:rPr>
              <a:t> </a:t>
            </a:r>
            <a:r>
              <a:rPr lang="en-US" altLang="ja-JP" dirty="0" err="1">
                <a:ea typeface="ＭＳ Ｐゴシック"/>
              </a:rPr>
              <a:t>telefon</a:t>
            </a:r>
            <a:r>
              <a:rPr lang="en-US" altLang="ja-JP" dirty="0">
                <a:ea typeface="ＭＳ Ｐゴシック"/>
              </a:rPr>
              <a:t> </a:t>
            </a:r>
            <a:r>
              <a:rPr lang="en-US" altLang="ja-JP" dirty="0" err="1">
                <a:ea typeface="ＭＳ Ｐゴシック"/>
              </a:rPr>
              <a:t>ketika</a:t>
            </a:r>
            <a:r>
              <a:rPr lang="en-US" altLang="ja-JP" dirty="0">
                <a:ea typeface="ＭＳ Ｐゴシック"/>
              </a:rPr>
              <a:t> </a:t>
            </a:r>
            <a:r>
              <a:rPr lang="en-US" altLang="ja-JP" dirty="0" err="1">
                <a:ea typeface="ＭＳ Ｐゴシック"/>
              </a:rPr>
              <a:t>mendapatkan</a:t>
            </a:r>
            <a:r>
              <a:rPr lang="en-US" altLang="ja-JP" dirty="0">
                <a:ea typeface="ＭＳ Ｐゴシック"/>
              </a:rPr>
              <a:t> </a:t>
            </a:r>
            <a:r>
              <a:rPr lang="en-US" altLang="ja-JP" dirty="0" err="1">
                <a:ea typeface="ＭＳ Ｐゴシック"/>
              </a:rPr>
              <a:t>rawatan</a:t>
            </a:r>
            <a:r>
              <a:rPr lang="en-US" altLang="ja-JP" dirty="0">
                <a:ea typeface="ＭＳ Ｐゴシック"/>
              </a:rPr>
              <a:t> di hospital. </a:t>
            </a:r>
            <a:r>
              <a:rPr lang="en-US" altLang="ja-JP" dirty="0" err="1">
                <a:ea typeface="ＭＳ Ｐゴシック"/>
              </a:rPr>
              <a:t>Sila</a:t>
            </a:r>
            <a:r>
              <a:rPr lang="en-US" altLang="ja-JP" dirty="0">
                <a:ea typeface="ＭＳ Ｐゴシック"/>
              </a:rPr>
              <a:t> </a:t>
            </a:r>
            <a:r>
              <a:rPr lang="en-US" altLang="ja-JP" dirty="0" err="1">
                <a:ea typeface="ＭＳ Ｐゴシック"/>
              </a:rPr>
              <a:t>semak</a:t>
            </a:r>
            <a:r>
              <a:rPr lang="en-US" altLang="ja-JP" dirty="0">
                <a:ea typeface="ＭＳ Ｐゴシック"/>
              </a:rPr>
              <a:t> </a:t>
            </a:r>
            <a:r>
              <a:rPr lang="en-US" altLang="ja-JP" dirty="0" err="1">
                <a:ea typeface="ＭＳ Ｐゴシック"/>
              </a:rPr>
              <a:t>perkara</a:t>
            </a:r>
            <a:r>
              <a:rPr lang="en-US" altLang="ja-JP" dirty="0">
                <a:ea typeface="ＭＳ Ｐゴシック"/>
              </a:rPr>
              <a:t> yang </a:t>
            </a:r>
            <a:r>
              <a:rPr lang="en-US" altLang="ja-JP" dirty="0" err="1">
                <a:ea typeface="ＭＳ Ｐゴシック"/>
              </a:rPr>
              <a:t>tertulis</a:t>
            </a:r>
            <a:r>
              <a:rPr lang="en-US" altLang="ja-JP" dirty="0">
                <a:ea typeface="ＭＳ Ｐゴシック"/>
              </a:rPr>
              <a:t> di </a:t>
            </a:r>
            <a:r>
              <a:rPr lang="en-US" altLang="ja-JP" dirty="0" err="1">
                <a:ea typeface="ＭＳ Ｐゴシック"/>
              </a:rPr>
              <a:t>bawah</a:t>
            </a:r>
            <a:r>
              <a:rPr lang="en-US" altLang="ja-JP" dirty="0">
                <a:ea typeface="ＭＳ Ｐゴシック"/>
              </a:rPr>
              <a:t>.</a:t>
            </a:r>
            <a:endParaRPr lang="en-US" altLang="ja-JP" sz="2400" dirty="0">
              <a:ea typeface="ＭＳ Ｐゴシック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41920" y="1651234"/>
            <a:ext cx="6453185" cy="58273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kumimoji="1" lang="en-US" altLang="ja-JP" sz="2000" dirty="0" err="1">
                <a:ea typeface="ＭＳ Ｐゴシック"/>
              </a:rPr>
              <a:t>Maklumat</a:t>
            </a:r>
            <a:r>
              <a:rPr kumimoji="1" lang="en-US" altLang="ja-JP" sz="2000" dirty="0">
                <a:ea typeface="ＭＳ Ｐゴシック"/>
              </a:rPr>
              <a:t> </a:t>
            </a:r>
            <a:r>
              <a:rPr kumimoji="1" lang="en-US" altLang="ja-JP" sz="2000" dirty="0" err="1">
                <a:ea typeface="ＭＳ Ｐゴシック"/>
              </a:rPr>
              <a:t>Perkhidmatan</a:t>
            </a:r>
            <a:r>
              <a:rPr kumimoji="1" lang="en-US" altLang="ja-JP" sz="2000" dirty="0">
                <a:ea typeface="ＭＳ Ｐゴシック"/>
              </a:rPr>
              <a:t> </a:t>
            </a:r>
            <a:r>
              <a:rPr kumimoji="1" lang="en-US" altLang="ja-JP" sz="2000" dirty="0" err="1">
                <a:ea typeface="ＭＳ Ｐゴシック"/>
              </a:rPr>
              <a:t>Penterjemahan</a:t>
            </a:r>
            <a:r>
              <a:rPr kumimoji="1" lang="en-US" altLang="ja-JP" sz="2000" dirty="0">
                <a:ea typeface="ＭＳ Ｐゴシック"/>
              </a:rPr>
              <a:t> </a:t>
            </a:r>
            <a:r>
              <a:rPr kumimoji="1" lang="en-US" altLang="ja-JP" sz="2000" dirty="0" err="1">
                <a:ea typeface="ＭＳ Ｐゴシック"/>
              </a:rPr>
              <a:t>Melalui</a:t>
            </a:r>
            <a:r>
              <a:rPr kumimoji="1" lang="en-US" altLang="ja-JP" sz="2000" dirty="0">
                <a:ea typeface="ＭＳ Ｐゴシック"/>
              </a:rPr>
              <a:t> </a:t>
            </a:r>
            <a:r>
              <a:rPr kumimoji="1" lang="en-US" altLang="ja-JP" sz="2000" dirty="0" err="1">
                <a:ea typeface="ＭＳ Ｐゴシック"/>
              </a:rPr>
              <a:t>Telefon</a:t>
            </a:r>
            <a:r>
              <a:rPr kumimoji="1" lang="en-US" altLang="ja-JP" sz="2000" dirty="0">
                <a:ea typeface="ＭＳ Ｐゴシック"/>
              </a:rPr>
              <a:t> &amp; </a:t>
            </a:r>
          </a:p>
          <a:p>
            <a:pPr algn="ctr"/>
            <a:r>
              <a:rPr kumimoji="1" lang="en-US" altLang="ja-JP" sz="2000" dirty="0">
                <a:ea typeface="ＭＳ Ｐゴシック"/>
              </a:rPr>
              <a:t>Cara </a:t>
            </a:r>
            <a:r>
              <a:rPr kumimoji="1" lang="en-US" altLang="ja-JP" sz="2000" dirty="0" err="1">
                <a:ea typeface="ＭＳ Ｐゴシック"/>
              </a:rPr>
              <a:t>Penggunaan</a:t>
            </a:r>
            <a:endParaRPr lang="ja-JP" altLang="en-US" sz="2000" dirty="0">
              <a:ea typeface="ＭＳ Ｐゴシック"/>
              <a:cs typeface="Calibri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5200" y="2317857"/>
            <a:ext cx="6459905" cy="38164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61950" indent="-361950" algn="just"/>
            <a:r>
              <a:rPr lang="ja-JP" altLang="en-US" dirty="0">
                <a:ea typeface="ＭＳ Ｐゴシック"/>
              </a:rPr>
              <a:t>○</a:t>
            </a:r>
            <a:r>
              <a:rPr lang="en-US" altLang="ja-JP" dirty="0">
                <a:ea typeface="ＭＳ Ｐゴシック"/>
              </a:rPr>
              <a:t>	</a:t>
            </a:r>
            <a:r>
              <a:rPr lang="en-US" altLang="ja-JP" sz="1600" dirty="0" err="1">
                <a:ea typeface="ＭＳ Ｐゴシック"/>
              </a:rPr>
              <a:t>Telefon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akan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disambungkan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kepada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penterjemah</a:t>
            </a:r>
            <a:r>
              <a:rPr lang="en-US" altLang="ja-JP" sz="1600" dirty="0">
                <a:ea typeface="ＭＳ Ｐゴシック"/>
              </a:rPr>
              <a:t> di </a:t>
            </a:r>
            <a:r>
              <a:rPr lang="en-US" altLang="ja-JP" sz="1600" dirty="0" err="1">
                <a:ea typeface="ＭＳ Ｐゴシック"/>
              </a:rPr>
              <a:t>luar</a:t>
            </a:r>
            <a:r>
              <a:rPr lang="en-US" altLang="ja-JP" sz="1600" dirty="0">
                <a:ea typeface="ＭＳ Ｐゴシック"/>
              </a:rPr>
              <a:t> hospital</a:t>
            </a:r>
            <a:r>
              <a:rPr lang="en-US" altLang="en-US" dirty="0">
                <a:ea typeface="ＭＳ Ｐゴシック"/>
              </a:rPr>
              <a:t>.</a:t>
            </a:r>
            <a:endParaRPr lang="en-US" altLang="ja-JP" dirty="0">
              <a:ea typeface="ＭＳ Ｐゴシック"/>
            </a:endParaRPr>
          </a:p>
          <a:p>
            <a:pPr marL="361950" indent="-361950" algn="just"/>
            <a:endParaRPr lang="ja-JP" altLang="en-US" dirty="0">
              <a:ea typeface="ＭＳ Ｐゴシック"/>
            </a:endParaRPr>
          </a:p>
          <a:p>
            <a:pPr marL="361950" indent="-361950" algn="just"/>
            <a:r>
              <a:rPr lang="ja-JP" altLang="en-US" dirty="0">
                <a:ea typeface="ＭＳ Ｐゴシック"/>
              </a:rPr>
              <a:t>○</a:t>
            </a:r>
            <a:r>
              <a:rPr lang="en-US" altLang="ja-JP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Apa</a:t>
            </a:r>
            <a:r>
              <a:rPr lang="en-US" altLang="ja-JP" sz="1600" dirty="0">
                <a:ea typeface="ＭＳ Ｐゴシック"/>
              </a:rPr>
              <a:t> yang </a:t>
            </a:r>
            <a:r>
              <a:rPr lang="en-US" altLang="ja-JP" sz="1600" dirty="0" err="1">
                <a:ea typeface="ＭＳ Ｐゴシック"/>
              </a:rPr>
              <a:t>dikatakan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oleh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anda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akan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disampaikan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oleh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penterjemah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kepada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staf</a:t>
            </a:r>
            <a:r>
              <a:rPr lang="en-US" altLang="ja-JP" sz="1600" dirty="0">
                <a:ea typeface="ＭＳ Ｐゴシック"/>
              </a:rPr>
              <a:t> hospital </a:t>
            </a:r>
            <a:r>
              <a:rPr lang="en-US" altLang="ja-JP" sz="1600" dirty="0" err="1">
                <a:ea typeface="ＭＳ Ｐゴシック"/>
              </a:rPr>
              <a:t>dalam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Bahasa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Jepun</a:t>
            </a:r>
            <a:r>
              <a:rPr lang="en-US" altLang="en-US" sz="1600" dirty="0">
                <a:ea typeface="ＭＳ Ｐゴシック"/>
              </a:rPr>
              <a:t>. </a:t>
            </a:r>
            <a:r>
              <a:rPr lang="en-US" altLang="en-US" sz="1600" dirty="0" err="1">
                <a:ea typeface="ＭＳ Ｐゴシック"/>
              </a:rPr>
              <a:t>Manakala</a:t>
            </a:r>
            <a:r>
              <a:rPr lang="en-US" altLang="en-US" sz="1600" dirty="0">
                <a:ea typeface="ＭＳ Ｐゴシック"/>
              </a:rPr>
              <a:t> </a:t>
            </a:r>
            <a:r>
              <a:rPr lang="en-US" altLang="en-US" sz="1600" dirty="0" err="1">
                <a:ea typeface="ＭＳ Ｐゴシック"/>
              </a:rPr>
              <a:t>apa</a:t>
            </a:r>
            <a:r>
              <a:rPr lang="en-US" altLang="en-US" sz="1600" dirty="0">
                <a:ea typeface="ＭＳ Ｐゴシック"/>
              </a:rPr>
              <a:t> yang </a:t>
            </a:r>
            <a:r>
              <a:rPr lang="en-US" altLang="en-US" sz="1600" dirty="0" err="1">
                <a:ea typeface="ＭＳ Ｐゴシック"/>
              </a:rPr>
              <a:t>dikatakan</a:t>
            </a:r>
            <a:r>
              <a:rPr lang="en-US" altLang="en-US" sz="1600" dirty="0">
                <a:ea typeface="ＭＳ Ｐゴシック"/>
              </a:rPr>
              <a:t> </a:t>
            </a:r>
            <a:r>
              <a:rPr lang="en-US" altLang="en-US" sz="1600" dirty="0" err="1">
                <a:ea typeface="ＭＳ Ｐゴシック"/>
              </a:rPr>
              <a:t>oleh</a:t>
            </a:r>
            <a:r>
              <a:rPr lang="en-US" altLang="en-US" sz="1600" dirty="0">
                <a:ea typeface="ＭＳ Ｐゴシック"/>
              </a:rPr>
              <a:t> </a:t>
            </a:r>
            <a:r>
              <a:rPr lang="en-US" altLang="en-US" sz="1600" dirty="0" err="1">
                <a:ea typeface="ＭＳ Ｐゴシック"/>
              </a:rPr>
              <a:t>staf</a:t>
            </a:r>
            <a:r>
              <a:rPr lang="en-US" altLang="en-US" sz="1600" dirty="0">
                <a:ea typeface="ＭＳ Ｐゴシック"/>
              </a:rPr>
              <a:t> hospital </a:t>
            </a:r>
            <a:r>
              <a:rPr lang="en-US" altLang="en-US" sz="1600" dirty="0" err="1">
                <a:ea typeface="ＭＳ Ｐゴシック"/>
              </a:rPr>
              <a:t>akan</a:t>
            </a:r>
            <a:r>
              <a:rPr lang="en-US" altLang="en-US" sz="1600" dirty="0">
                <a:ea typeface="ＭＳ Ｐゴシック"/>
              </a:rPr>
              <a:t> </a:t>
            </a:r>
            <a:r>
              <a:rPr lang="en-US" altLang="en-US" sz="1600" dirty="0" err="1">
                <a:ea typeface="ＭＳ Ｐゴシック"/>
              </a:rPr>
              <a:t>disampaikan</a:t>
            </a:r>
            <a:r>
              <a:rPr lang="en-US" altLang="en-US" sz="1600" dirty="0">
                <a:ea typeface="ＭＳ Ｐゴシック"/>
              </a:rPr>
              <a:t> </a:t>
            </a:r>
            <a:r>
              <a:rPr lang="en-US" altLang="en-US" sz="1600" dirty="0" err="1">
                <a:ea typeface="ＭＳ Ｐゴシック"/>
              </a:rPr>
              <a:t>kepada</a:t>
            </a:r>
            <a:r>
              <a:rPr lang="en-US" altLang="en-US" sz="1600" dirty="0">
                <a:ea typeface="ＭＳ Ｐゴシック"/>
              </a:rPr>
              <a:t> </a:t>
            </a:r>
            <a:r>
              <a:rPr lang="en-US" altLang="en-US" sz="1600" dirty="0" err="1">
                <a:ea typeface="ＭＳ Ｐゴシック"/>
              </a:rPr>
              <a:t>anda</a:t>
            </a:r>
            <a:r>
              <a:rPr lang="en-US" altLang="en-US" sz="1600" dirty="0">
                <a:ea typeface="ＭＳ Ｐゴシック"/>
              </a:rPr>
              <a:t> </a:t>
            </a:r>
            <a:r>
              <a:rPr lang="en-US" altLang="en-US" sz="1600" dirty="0" err="1">
                <a:ea typeface="ＭＳ Ｐゴシック"/>
              </a:rPr>
              <a:t>dalam</a:t>
            </a:r>
            <a:r>
              <a:rPr lang="en-US" altLang="en-US" sz="1600" dirty="0">
                <a:ea typeface="ＭＳ Ｐゴシック"/>
              </a:rPr>
              <a:t> </a:t>
            </a:r>
            <a:r>
              <a:rPr lang="en-US" altLang="en-US" sz="1600" dirty="0" err="1">
                <a:ea typeface="ＭＳ Ｐゴシック"/>
              </a:rPr>
              <a:t>bahasa</a:t>
            </a:r>
            <a:r>
              <a:rPr lang="en-US" altLang="en-US" sz="1600" dirty="0">
                <a:ea typeface="ＭＳ Ｐゴシック"/>
              </a:rPr>
              <a:t> </a:t>
            </a:r>
            <a:r>
              <a:rPr lang="en-US" altLang="en-US" sz="1600" dirty="0" err="1">
                <a:ea typeface="ＭＳ Ｐゴシック"/>
              </a:rPr>
              <a:t>anda</a:t>
            </a:r>
            <a:r>
              <a:rPr lang="en-US" altLang="en-US" sz="1600" dirty="0">
                <a:ea typeface="ＭＳ Ｐゴシック"/>
              </a:rPr>
              <a:t>.</a:t>
            </a:r>
            <a:endParaRPr lang="en-US" altLang="ja-JP" sz="1600" dirty="0">
              <a:ea typeface="ＭＳ Ｐゴシック"/>
            </a:endParaRPr>
          </a:p>
          <a:p>
            <a:pPr marL="361950" indent="-361950" algn="just"/>
            <a:endParaRPr lang="ja-JP" altLang="en-US" dirty="0">
              <a:ea typeface="ＭＳ Ｐゴシック"/>
            </a:endParaRPr>
          </a:p>
          <a:p>
            <a:pPr marL="361950" indent="-361950" algn="just"/>
            <a:r>
              <a:rPr lang="ja-JP" altLang="en-US" dirty="0">
                <a:ea typeface="ＭＳ Ｐゴシック"/>
              </a:rPr>
              <a:t>○</a:t>
            </a:r>
            <a:r>
              <a:rPr lang="en-US" altLang="ja-JP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Boleh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digunakan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untuk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berkomunikasi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dengan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staf</a:t>
            </a:r>
            <a:r>
              <a:rPr lang="en-US" altLang="ja-JP" sz="1600" dirty="0">
                <a:ea typeface="ＭＳ Ｐゴシック"/>
              </a:rPr>
              <a:t> hospital </a:t>
            </a:r>
            <a:r>
              <a:rPr lang="en-US" altLang="ja-JP" sz="1600" dirty="0" err="1">
                <a:ea typeface="ＭＳ Ｐゴシック"/>
              </a:rPr>
              <a:t>semasa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pendaftaran</a:t>
            </a:r>
            <a:r>
              <a:rPr lang="en-US" altLang="ja-JP" sz="1600" dirty="0">
                <a:ea typeface="ＭＳ Ｐゴシック"/>
              </a:rPr>
              <a:t>, </a:t>
            </a:r>
            <a:r>
              <a:rPr lang="en-US" altLang="ja-JP" sz="1600" dirty="0" err="1">
                <a:ea typeface="ＭＳ Ｐゴシック"/>
              </a:rPr>
              <a:t>pembayaran</a:t>
            </a:r>
            <a:r>
              <a:rPr lang="en-US" altLang="ja-JP" sz="1600" dirty="0">
                <a:ea typeface="ＭＳ Ｐゴシック"/>
              </a:rPr>
              <a:t>, </a:t>
            </a:r>
            <a:r>
              <a:rPr lang="en-US" altLang="ja-JP" sz="1600" dirty="0" err="1">
                <a:ea typeface="ＭＳ Ｐゴシック"/>
              </a:rPr>
              <a:t>konsultasi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dan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sebagainya</a:t>
            </a:r>
            <a:r>
              <a:rPr lang="en-US" altLang="en-US" sz="1600" dirty="0">
                <a:ea typeface="ＭＳ Ｐゴシック"/>
              </a:rPr>
              <a:t>.</a:t>
            </a:r>
            <a:endParaRPr lang="en-US" altLang="ja-JP" sz="1600" dirty="0">
              <a:ea typeface="ＭＳ Ｐゴシック"/>
              <a:cs typeface="Calibri"/>
            </a:endParaRPr>
          </a:p>
          <a:p>
            <a:pPr marL="361950" indent="-361950" algn="just"/>
            <a:endParaRPr lang="ja-JP" altLang="en-US" dirty="0">
              <a:ea typeface="ＭＳ Ｐゴシック"/>
              <a:cs typeface="Calibri"/>
            </a:endParaRPr>
          </a:p>
          <a:p>
            <a:pPr marL="361950" indent="-361950" algn="just"/>
            <a:r>
              <a:rPr lang="ja-JP" altLang="en-US" dirty="0">
                <a:ea typeface="ＭＳ Ｐゴシック"/>
              </a:rPr>
              <a:t>○</a:t>
            </a:r>
            <a:r>
              <a:rPr lang="en-US" altLang="ja-JP" dirty="0">
                <a:ea typeface="ＭＳ Ｐゴシック"/>
              </a:rPr>
              <a:t>	</a:t>
            </a:r>
            <a:r>
              <a:rPr lang="en-US" altLang="ja-JP" sz="1600" dirty="0" err="1">
                <a:ea typeface="ＭＳ Ｐゴシック"/>
              </a:rPr>
              <a:t>Caj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bayaran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seperti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berikut</a:t>
            </a:r>
            <a:r>
              <a:rPr lang="ja-JP" altLang="en-US" sz="1600" dirty="0">
                <a:ea typeface="ＭＳ Ｐゴシック"/>
              </a:rPr>
              <a:t>（①</a:t>
            </a:r>
            <a:r>
              <a:rPr lang="en-US" altLang="ja-JP" sz="1600" dirty="0">
                <a:ea typeface="ＭＳ Ｐゴシック"/>
              </a:rPr>
              <a:t> 1 kali </a:t>
            </a:r>
            <a:r>
              <a:rPr lang="ja-JP" altLang="en-US" sz="1600" dirty="0">
                <a:ea typeface="ＭＳ Ｐゴシック"/>
              </a:rPr>
              <a:t>●</a:t>
            </a:r>
            <a:r>
              <a:rPr lang="en-US" altLang="ja-JP" sz="1600" dirty="0">
                <a:ea typeface="ＭＳ Ｐゴシック"/>
              </a:rPr>
              <a:t>yen</a:t>
            </a:r>
            <a:r>
              <a:rPr lang="ja-JP" altLang="en-US" sz="1600" dirty="0">
                <a:ea typeface="ＭＳ Ｐゴシック"/>
              </a:rPr>
              <a:t>　②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sehingga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ja-JP" altLang="en-US" sz="1600" dirty="0">
                <a:ea typeface="ＭＳ Ｐゴシック"/>
              </a:rPr>
              <a:t>△</a:t>
            </a:r>
            <a:r>
              <a:rPr lang="en-US" altLang="ja-JP" sz="1600" dirty="0" err="1">
                <a:ea typeface="ＭＳ Ｐゴシック"/>
              </a:rPr>
              <a:t>minit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ja-JP" altLang="en-US" sz="1600" dirty="0">
                <a:ea typeface="ＭＳ Ｐゴシック"/>
              </a:rPr>
              <a:t>◆</a:t>
            </a:r>
            <a:r>
              <a:rPr lang="en-US" altLang="en-US" sz="1600" dirty="0">
                <a:ea typeface="ＭＳ Ｐゴシック"/>
              </a:rPr>
              <a:t>yen</a:t>
            </a:r>
            <a:r>
              <a:rPr lang="ja-JP" altLang="en-US" sz="1600" dirty="0">
                <a:ea typeface="ＭＳ Ｐゴシック"/>
              </a:rPr>
              <a:t>、</a:t>
            </a:r>
            <a:r>
              <a:rPr lang="en-US" altLang="ja-JP" sz="1600" dirty="0" err="1">
                <a:ea typeface="ＭＳ Ｐゴシック"/>
              </a:rPr>
              <a:t>dari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minit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ke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ja-JP" altLang="en-US" sz="1600" dirty="0">
                <a:ea typeface="ＭＳ Ｐゴシック"/>
              </a:rPr>
              <a:t>△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bagi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setiap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ja-JP" altLang="en-US" sz="1600" dirty="0">
                <a:ea typeface="ＭＳ Ｐゴシック"/>
              </a:rPr>
              <a:t>▲</a:t>
            </a:r>
            <a:r>
              <a:rPr lang="en-US" altLang="ja-JP" sz="1600" dirty="0" err="1">
                <a:ea typeface="ＭＳ Ｐゴシック"/>
              </a:rPr>
              <a:t>minit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ja-JP" altLang="en-US" sz="1600" dirty="0">
                <a:ea typeface="ＭＳ Ｐゴシック"/>
              </a:rPr>
              <a:t>□</a:t>
            </a:r>
            <a:r>
              <a:rPr lang="en-US" altLang="ja-JP" sz="1600" dirty="0">
                <a:ea typeface="ＭＳ Ｐゴシック"/>
              </a:rPr>
              <a:t>yen</a:t>
            </a:r>
            <a:r>
              <a:rPr lang="ja-JP" altLang="en-US" sz="1600" dirty="0">
                <a:ea typeface="ＭＳ Ｐゴシック"/>
              </a:rPr>
              <a:t>　③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percuma</a:t>
            </a:r>
            <a:r>
              <a:rPr lang="ja-JP" altLang="en-US" sz="1600" dirty="0">
                <a:ea typeface="ＭＳ Ｐゴシック"/>
              </a:rPr>
              <a:t>）</a:t>
            </a:r>
            <a:r>
              <a:rPr lang="en-US" altLang="ja-JP" sz="1600" dirty="0">
                <a:ea typeface="ＭＳ Ｐゴシック"/>
              </a:rPr>
              <a:t>.</a:t>
            </a:r>
          </a:p>
          <a:p>
            <a:pPr marL="361950" indent="-361950" algn="just"/>
            <a:endParaRPr lang="ja-JP" altLang="en-US" dirty="0">
              <a:ea typeface="ＭＳ Ｐゴシック"/>
            </a:endParaRPr>
          </a:p>
          <a:p>
            <a:pPr marL="361950" indent="-361950" algn="just"/>
            <a:r>
              <a:rPr lang="ja-JP" altLang="en-US" dirty="0">
                <a:ea typeface="ＭＳ Ｐゴシック"/>
              </a:rPr>
              <a:t>○  </a:t>
            </a:r>
            <a:r>
              <a:rPr lang="en-US" altLang="ja-JP" sz="1600" dirty="0" err="1">
                <a:ea typeface="ＭＳ Ｐゴシック"/>
              </a:rPr>
              <a:t>Sila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lakukan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bayaran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caj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ini</a:t>
            </a:r>
            <a:r>
              <a:rPr lang="en-US" altLang="ja-JP" sz="1600" dirty="0">
                <a:ea typeface="ＭＳ Ｐゴシック"/>
              </a:rPr>
              <a:t> di </a:t>
            </a:r>
            <a:r>
              <a:rPr lang="en-US" altLang="ja-JP" sz="1600" dirty="0" err="1">
                <a:ea typeface="ＭＳ Ｐゴシック"/>
              </a:rPr>
              <a:t>kaunter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semasa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pembayaran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bil</a:t>
            </a:r>
            <a:r>
              <a:rPr lang="en-US" altLang="ja-JP" sz="1600" dirty="0">
                <a:ea typeface="ＭＳ Ｐゴシック"/>
              </a:rPr>
              <a:t> hospital.</a:t>
            </a:r>
            <a:endParaRPr lang="en-US" altLang="ja-JP" sz="1600" dirty="0">
              <a:ea typeface="ＭＳ Ｐゴシック"/>
              <a:cs typeface="Calibri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141529" y="6441690"/>
            <a:ext cx="3246120" cy="35242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kumimoji="1" lang="en-US" altLang="ja-JP" sz="2000" dirty="0" err="1">
                <a:ea typeface="ＭＳ Ｐゴシック"/>
              </a:rPr>
              <a:t>Peringatan</a:t>
            </a:r>
            <a:endParaRPr kumimoji="1" lang="ja-JP" altLang="en-US" sz="2000" dirty="0">
              <a:ea typeface="ＭＳ Ｐゴシック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1056" y="6859004"/>
            <a:ext cx="6453185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61950" indent="-361950" algn="just"/>
            <a:r>
              <a:rPr lang="ja-JP" altLang="en-US" dirty="0">
                <a:ea typeface="ＭＳ Ｐゴシック"/>
              </a:rPr>
              <a:t>○</a:t>
            </a:r>
            <a:r>
              <a:rPr lang="en-US" altLang="ja-JP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Perkhidmatan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penterjemahan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melalui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telefon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hanya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untuk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urusan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semasa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mendapat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rawatan</a:t>
            </a:r>
            <a:r>
              <a:rPr lang="en-US" altLang="ja-JP" sz="1600" dirty="0">
                <a:ea typeface="ＭＳ Ｐゴシック"/>
              </a:rPr>
              <a:t> di hospital. </a:t>
            </a:r>
            <a:r>
              <a:rPr lang="en-US" altLang="ja-JP" sz="1600" dirty="0" err="1">
                <a:ea typeface="ＭＳ Ｐゴシック"/>
              </a:rPr>
              <a:t>Tidak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boleh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digunakan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bagi</a:t>
            </a:r>
            <a:r>
              <a:rPr lang="en-US" altLang="ja-JP" sz="1600" dirty="0">
                <a:ea typeface="ＭＳ Ｐゴシック"/>
              </a:rPr>
              <a:t> </a:t>
            </a:r>
            <a:r>
              <a:rPr lang="en-US" altLang="ja-JP" sz="1600" dirty="0" err="1">
                <a:ea typeface="ＭＳ Ｐゴシック"/>
              </a:rPr>
              <a:t>urusan</a:t>
            </a:r>
            <a:r>
              <a:rPr lang="en-US" altLang="ja-JP" sz="1600" dirty="0">
                <a:ea typeface="ＭＳ Ｐゴシック"/>
              </a:rPr>
              <a:t> lain.</a:t>
            </a:r>
            <a:endParaRPr lang="ja-JP" altLang="en-US" sz="1600" dirty="0">
              <a:ea typeface="ＭＳ Ｐゴシック"/>
              <a:cs typeface="Calibri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1920" y="9121170"/>
            <a:ext cx="6555105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altLang="ja-JP" sz="2000" dirty="0" err="1">
                <a:ea typeface="ＭＳ Ｐゴシック"/>
              </a:rPr>
              <a:t>Tarikh</a:t>
            </a:r>
            <a:r>
              <a:rPr lang="en-US" altLang="ja-JP" sz="2000" dirty="0">
                <a:ea typeface="ＭＳ Ｐゴシック"/>
              </a:rPr>
              <a:t>(</a:t>
            </a:r>
            <a:r>
              <a:rPr lang="en-US" altLang="ja-JP" sz="2000" dirty="0" err="1">
                <a:ea typeface="ＭＳ Ｐゴシック"/>
              </a:rPr>
              <a:t>tttt</a:t>
            </a:r>
            <a:r>
              <a:rPr lang="en-US" altLang="ja-JP" sz="2000" dirty="0">
                <a:ea typeface="ＭＳ Ｐゴシック"/>
              </a:rPr>
              <a:t>/bb/</a:t>
            </a:r>
            <a:r>
              <a:rPr lang="en-US" altLang="ja-JP" sz="2000" dirty="0" err="1">
                <a:ea typeface="ＭＳ Ｐゴシック"/>
              </a:rPr>
              <a:t>hh</a:t>
            </a:r>
            <a:r>
              <a:rPr lang="en-US" altLang="ja-JP" sz="2000" dirty="0">
                <a:ea typeface="ＭＳ Ｐゴシック"/>
              </a:rPr>
              <a:t>):</a:t>
            </a:r>
            <a:r>
              <a:rPr lang="ja-JP" altLang="en-US" sz="2000" dirty="0">
                <a:ea typeface="ＭＳ Ｐゴシック"/>
              </a:rPr>
              <a:t>　　　　　　　　　　　</a:t>
            </a:r>
            <a:endParaRPr lang="en-US" altLang="ja-JP" sz="2000" dirty="0">
              <a:ea typeface="ＭＳ Ｐゴシック"/>
            </a:endParaRPr>
          </a:p>
          <a:p>
            <a:r>
              <a:rPr lang="en-US" altLang="ja-JP" sz="2000" dirty="0" err="1">
                <a:ea typeface="ＭＳ Ｐゴシック"/>
              </a:rPr>
              <a:t>Nama</a:t>
            </a:r>
            <a:r>
              <a:rPr lang="en-US" altLang="ja-JP" sz="2000" dirty="0">
                <a:ea typeface="ＭＳ Ｐゴシック"/>
              </a:rPr>
              <a:t>:</a:t>
            </a:r>
            <a:r>
              <a:rPr lang="ja-JP" altLang="en-US" sz="2000" dirty="0">
                <a:ea typeface="ＭＳ Ｐゴシック"/>
              </a:rPr>
              <a:t>　　　　　　　　　　　　　　　　　　　　　　　　　　　　</a:t>
            </a:r>
            <a:endParaRPr lang="en-US" altLang="ja-JP" sz="2000" dirty="0">
              <a:ea typeface="ＭＳ Ｐゴシック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1154429" y="8530533"/>
            <a:ext cx="1395309" cy="5689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/>
              <a:t>YA</a:t>
            </a:r>
            <a:endParaRPr kumimoji="1" lang="ja-JP" altLang="en-US" sz="2000" dirty="0"/>
          </a:p>
        </p:txBody>
      </p:sp>
      <p:sp>
        <p:nvSpPr>
          <p:cNvPr id="11" name="角丸四角形 10"/>
          <p:cNvSpPr/>
          <p:nvPr/>
        </p:nvSpPr>
        <p:spPr>
          <a:xfrm>
            <a:off x="3991927" y="8530533"/>
            <a:ext cx="1395309" cy="56894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US" sz="2000" dirty="0">
                <a:solidFill>
                  <a:schemeClr val="tx1"/>
                </a:solidFill>
              </a:rPr>
              <a:t>TIDAK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-1" y="7730259"/>
            <a:ext cx="6858001" cy="83099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altLang="ja-JP" sz="2400" dirty="0" err="1">
                <a:ea typeface="ＭＳ Ｐゴシック"/>
              </a:rPr>
              <a:t>Adakah</a:t>
            </a:r>
            <a:r>
              <a:rPr lang="en-US" altLang="ja-JP" sz="2400" dirty="0">
                <a:ea typeface="ＭＳ Ｐゴシック"/>
              </a:rPr>
              <a:t> </a:t>
            </a:r>
            <a:r>
              <a:rPr lang="en-US" altLang="ja-JP" sz="2400" dirty="0" err="1">
                <a:ea typeface="ＭＳ Ｐゴシック"/>
              </a:rPr>
              <a:t>anda</a:t>
            </a:r>
            <a:r>
              <a:rPr lang="en-US" altLang="ja-JP" sz="2400" dirty="0">
                <a:ea typeface="ＭＳ Ｐゴシック"/>
              </a:rPr>
              <a:t> </a:t>
            </a:r>
            <a:r>
              <a:rPr lang="en-US" altLang="ja-JP" sz="2400" dirty="0" err="1">
                <a:ea typeface="ＭＳ Ｐゴシック"/>
              </a:rPr>
              <a:t>ingin</a:t>
            </a:r>
            <a:r>
              <a:rPr lang="en-US" altLang="ja-JP" sz="2400" dirty="0">
                <a:ea typeface="ＭＳ Ｐゴシック"/>
              </a:rPr>
              <a:t> </a:t>
            </a:r>
            <a:r>
              <a:rPr lang="en-US" altLang="ja-JP" sz="2400" dirty="0" err="1">
                <a:ea typeface="ＭＳ Ｐゴシック"/>
              </a:rPr>
              <a:t>menggunakan</a:t>
            </a:r>
            <a:r>
              <a:rPr lang="en-US" altLang="ja-JP" sz="2400" dirty="0">
                <a:ea typeface="ＭＳ Ｐゴシック"/>
              </a:rPr>
              <a:t> </a:t>
            </a:r>
            <a:r>
              <a:rPr lang="en-US" altLang="ja-JP" sz="2400" dirty="0" err="1">
                <a:ea typeface="ＭＳ Ｐゴシック"/>
              </a:rPr>
              <a:t>perkhidmatan</a:t>
            </a:r>
            <a:r>
              <a:rPr lang="en-US" altLang="ja-JP" sz="2400" dirty="0">
                <a:ea typeface="ＭＳ Ｐゴシック"/>
              </a:rPr>
              <a:t> </a:t>
            </a:r>
            <a:r>
              <a:rPr lang="en-US" altLang="ja-JP" sz="2400" dirty="0" err="1">
                <a:ea typeface="ＭＳ Ｐゴシック"/>
              </a:rPr>
              <a:t>penterjemahan</a:t>
            </a:r>
            <a:r>
              <a:rPr lang="en-US" altLang="ja-JP" sz="2400" dirty="0">
                <a:ea typeface="ＭＳ Ｐゴシック"/>
              </a:rPr>
              <a:t> </a:t>
            </a:r>
            <a:r>
              <a:rPr lang="en-US" altLang="ja-JP" sz="2400" dirty="0" err="1">
                <a:ea typeface="ＭＳ Ｐゴシック"/>
              </a:rPr>
              <a:t>melalui</a:t>
            </a:r>
            <a:r>
              <a:rPr lang="en-US" altLang="ja-JP" sz="2400" dirty="0">
                <a:ea typeface="ＭＳ Ｐゴシック"/>
              </a:rPr>
              <a:t> </a:t>
            </a:r>
            <a:r>
              <a:rPr lang="en-US" altLang="ja-JP" sz="2400" dirty="0" err="1">
                <a:ea typeface="ＭＳ Ｐゴシック"/>
              </a:rPr>
              <a:t>telefon</a:t>
            </a:r>
            <a:r>
              <a:rPr lang="en-US" altLang="ja-JP" sz="2400" dirty="0">
                <a:ea typeface="ＭＳ Ｐゴシック"/>
              </a:rPr>
              <a:t> ?</a:t>
            </a:r>
            <a:endParaRPr lang="ja-JP" altLang="en-US" sz="2400" dirty="0">
              <a:ea typeface="ＭＳ Ｐゴシック"/>
            </a:endParaRPr>
          </a:p>
        </p:txBody>
      </p:sp>
      <p:sp>
        <p:nvSpPr>
          <p:cNvPr id="13" name="ホームベース 3">
            <a:extLst>
              <a:ext uri="{FF2B5EF4-FFF2-40B4-BE49-F238E27FC236}">
                <a16:creationId xmlns:a16="http://schemas.microsoft.com/office/drawing/2014/main" id="{25682375-7DC6-4151-931E-E24FE984207A}"/>
              </a:ext>
            </a:extLst>
          </p:cNvPr>
          <p:cNvSpPr/>
          <p:nvPr/>
        </p:nvSpPr>
        <p:spPr>
          <a:xfrm>
            <a:off x="-2764745" y="4626666"/>
            <a:ext cx="2730500" cy="983542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金額の部分は各医療機関にて設定の上、編集してください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3526549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72112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rgbClr val="002060"/>
                </a:solidFill>
              </a:rPr>
              <a:t>電話通訳（でんわつうやく）サービス</a:t>
            </a:r>
            <a:r>
              <a:rPr kumimoji="1" lang="ja-JP" altLang="en-US" sz="2800" b="1" dirty="0">
                <a:solidFill>
                  <a:srgbClr val="002060"/>
                </a:solidFill>
              </a:rPr>
              <a:t>について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2881" y="505948"/>
            <a:ext cx="64331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dirty="0"/>
              <a:t>　あなた</a:t>
            </a:r>
            <a:r>
              <a:rPr lang="ja-JP" altLang="en-US" dirty="0"/>
              <a:t>が病院（びょういん）でみてもらうときに、「電話通訳（でんわつうやく）サービス」を使（つか）うことができます。</a:t>
            </a:r>
            <a:endParaRPr lang="en-US" altLang="ja-JP" dirty="0"/>
          </a:p>
          <a:p>
            <a:pPr algn="just"/>
            <a:r>
              <a:rPr lang="ja-JP" altLang="en-US" dirty="0"/>
              <a:t>　下（した）に書（か）いてあることを確認（かくにん）してください。</a:t>
            </a:r>
            <a:endParaRPr lang="en-US" altLang="ja-JP" dirty="0"/>
          </a:p>
        </p:txBody>
      </p:sp>
      <p:sp>
        <p:nvSpPr>
          <p:cNvPr id="7" name="角丸四角形 6"/>
          <p:cNvSpPr/>
          <p:nvPr/>
        </p:nvSpPr>
        <p:spPr>
          <a:xfrm>
            <a:off x="141920" y="1651234"/>
            <a:ext cx="6453185" cy="58273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電話通訳（でんわつうやく）サービスの</a:t>
            </a:r>
            <a:endParaRPr kumimoji="1" lang="en-US" altLang="ja-JP" sz="2000" dirty="0"/>
          </a:p>
          <a:p>
            <a:pPr algn="ctr"/>
            <a:r>
              <a:rPr kumimoji="1" lang="ja-JP" altLang="en-US" sz="2000" dirty="0"/>
              <a:t>内容（ないよう）と使（つか）い方（かた）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5200" y="2317857"/>
            <a:ext cx="645990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電話（でんわ）を病院（びょういん）の外（そと）にいる通訳（つうやく）につなぎます。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通訳（つうやく）が、あなたが話（はな）すことを日本語（にほんご）にして、病院（びょういん）のスタッフに伝（つた）えます。また、病院（びょういん）のスタッフが話（はな）すことを、通訳（つうやく）があなたの言葉（ことば）にして、あなたに伝（つた）え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受付（うけつけ）・会計（かいけい）・診察（しんさつ）など、病院（びょういん）のスタッフと話（はな）すときに使（つか）うことができます。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お金（かね）は（①１回（かい）●円　②△分（ふん）まで◆円、△分（ふん）からは▲分</a:t>
            </a:r>
            <a:r>
              <a:rPr lang="ja-JP" altLang="en-US" dirty="0">
                <a:solidFill>
                  <a:srgbClr val="FF0000"/>
                </a:solidFill>
              </a:rPr>
              <a:t>（ふん）</a:t>
            </a:r>
            <a:r>
              <a:rPr lang="ja-JP" altLang="en-US" dirty="0"/>
              <a:t>で□円</a:t>
            </a:r>
            <a:r>
              <a:rPr lang="ja-JP" altLang="en-US" dirty="0">
                <a:solidFill>
                  <a:srgbClr val="FF0000"/>
                </a:solidFill>
              </a:rPr>
              <a:t>（えん）</a:t>
            </a:r>
            <a:r>
              <a:rPr lang="ja-JP" altLang="en-US" dirty="0"/>
              <a:t>　③無料（むりょう））です。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  お金（かね）を、</a:t>
            </a:r>
            <a:r>
              <a:rPr lang="ja-JP" altLang="ja-JP" dirty="0"/>
              <a:t>会計</a:t>
            </a:r>
            <a:r>
              <a:rPr lang="ja-JP" altLang="en-US" dirty="0"/>
              <a:t>（かいけい）</a:t>
            </a:r>
            <a:r>
              <a:rPr lang="ja-JP" altLang="ja-JP" dirty="0"/>
              <a:t>の</a:t>
            </a:r>
            <a:r>
              <a:rPr lang="ja-JP" altLang="en-US" dirty="0"/>
              <a:t>ときにはらってください。</a:t>
            </a:r>
            <a:endParaRPr lang="en-US" altLang="ja-JP" dirty="0"/>
          </a:p>
        </p:txBody>
      </p:sp>
      <p:sp>
        <p:nvSpPr>
          <p:cNvPr id="9" name="角丸四角形 8"/>
          <p:cNvSpPr/>
          <p:nvPr/>
        </p:nvSpPr>
        <p:spPr>
          <a:xfrm>
            <a:off x="141529" y="6441690"/>
            <a:ext cx="3246120" cy="35242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/>
              <a:t>注意点（ちゅうい）すること</a:t>
            </a:r>
            <a:endParaRPr kumimoji="1" lang="ja-JP" altLang="en-US" sz="20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1056" y="6859004"/>
            <a:ext cx="64531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電話通訳（でんわつうやく）はあなたが病院（びょういん）でみてもらうとき</a:t>
            </a:r>
            <a:r>
              <a:rPr lang="ja-JP" altLang="ja-JP" dirty="0"/>
              <a:t>の</a:t>
            </a:r>
            <a:r>
              <a:rPr lang="ja-JP" altLang="en-US" dirty="0"/>
              <a:t>サービス</a:t>
            </a:r>
            <a:r>
              <a:rPr lang="ja-JP" altLang="ja-JP" dirty="0"/>
              <a:t>で</a:t>
            </a:r>
            <a:r>
              <a:rPr lang="ja-JP" altLang="en-US" dirty="0"/>
              <a:t>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　 　病院（びょういん）でみてもらうとき以外（いがい）では使</a:t>
            </a:r>
            <a:r>
              <a:rPr lang="ja-JP" altLang="en-US" dirty="0">
                <a:solidFill>
                  <a:srgbClr val="FF0000"/>
                </a:solidFill>
              </a:rPr>
              <a:t>（つか）</a:t>
            </a:r>
            <a:r>
              <a:rPr lang="ja-JP" altLang="en-US" dirty="0"/>
              <a:t>えません。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1920" y="9121170"/>
            <a:ext cx="655510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ja-JP" altLang="en-US" sz="2000" dirty="0"/>
              <a:t>年（ねん）　　　　　月（がつ）　　　　日（にち）</a:t>
            </a:r>
            <a:endParaRPr lang="en-US" altLang="ja-JP" sz="2000" dirty="0"/>
          </a:p>
          <a:p>
            <a:r>
              <a:rPr lang="ja-JP" altLang="en-US" sz="2000" dirty="0"/>
              <a:t>　　　　　　　　　　　お名前（なまえ）　　　　　　　　　　　　　　　　　　　　　　　　　　　　</a:t>
            </a:r>
            <a:endParaRPr lang="en-US" altLang="ja-JP" sz="2000" dirty="0"/>
          </a:p>
        </p:txBody>
      </p:sp>
      <p:sp>
        <p:nvSpPr>
          <p:cNvPr id="2" name="角丸四角形 1"/>
          <p:cNvSpPr/>
          <p:nvPr/>
        </p:nvSpPr>
        <p:spPr>
          <a:xfrm>
            <a:off x="1154429" y="8530533"/>
            <a:ext cx="1395309" cy="5689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はい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3991927" y="8530533"/>
            <a:ext cx="1395309" cy="56894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いいえ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-34245" y="8191692"/>
            <a:ext cx="6858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/>
              <a:t>電話通訳（でんわつうやく）サービスを使（つか）いますか？</a:t>
            </a:r>
            <a:endParaRPr lang="ja-JP" altLang="en-US" sz="2000" dirty="0"/>
          </a:p>
        </p:txBody>
      </p:sp>
      <p:sp>
        <p:nvSpPr>
          <p:cNvPr id="13" name="ホームベース 3">
            <a:extLst>
              <a:ext uri="{FF2B5EF4-FFF2-40B4-BE49-F238E27FC236}">
                <a16:creationId xmlns:a16="http://schemas.microsoft.com/office/drawing/2014/main" id="{434AA136-87F6-4DBC-B828-DBBF8901B2DC}"/>
              </a:ext>
            </a:extLst>
          </p:cNvPr>
          <p:cNvSpPr/>
          <p:nvPr/>
        </p:nvSpPr>
        <p:spPr>
          <a:xfrm>
            <a:off x="-2764745" y="4626666"/>
            <a:ext cx="2730500" cy="983542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金額の部分は各医療機関にて設定の上、編集してください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3146258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BDAE50DFFD0FA479344EA81F51943FB" ma:contentTypeVersion="2" ma:contentTypeDescription="新しいドキュメントを作成します。" ma:contentTypeScope="" ma:versionID="8446ae1cafaaef871f4ce3f8af46a9d7">
  <xsd:schema xmlns:xsd="http://www.w3.org/2001/XMLSchema" xmlns:xs="http://www.w3.org/2001/XMLSchema" xmlns:p="http://schemas.microsoft.com/office/2006/metadata/properties" xmlns:ns2="12ab0ed9-6fc6-41ee-b92c-b47ef73c9bc2" targetNamespace="http://schemas.microsoft.com/office/2006/metadata/properties" ma:root="true" ma:fieldsID="c6bbef5237369b3f94a7b5fdeb5148de" ns2:_="">
    <xsd:import namespace="12ab0ed9-6fc6-41ee-b92c-b47ef73c9bc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ab0ed9-6fc6-41ee-b92c-b47ef73c9bc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36EEAE0-A637-4010-A9C0-D9DB53006C79}"/>
</file>

<file path=customXml/itemProps2.xml><?xml version="1.0" encoding="utf-8"?>
<ds:datastoreItem xmlns:ds="http://schemas.openxmlformats.org/officeDocument/2006/customXml" ds:itemID="{CDF7C679-46E2-48BD-BA62-8A65C09D0A24}"/>
</file>

<file path=customXml/itemProps3.xml><?xml version="1.0" encoding="utf-8"?>
<ds:datastoreItem xmlns:ds="http://schemas.openxmlformats.org/officeDocument/2006/customXml" ds:itemID="{56AF0F7D-94CD-4857-8B27-55F9BB5AAF8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1242</TotalTime>
  <Words>624</Words>
  <Application>Microsoft Office PowerPoint</Application>
  <PresentationFormat>A4 210 x 297 mm</PresentationFormat>
  <Paragraphs>40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北別府 彩</dc:creator>
  <cp:lastModifiedBy>Aya Kitabeppu(BRICK's)</cp:lastModifiedBy>
  <cp:revision>94</cp:revision>
  <cp:lastPrinted>2021-04-05T11:53:37Z</cp:lastPrinted>
  <dcterms:created xsi:type="dcterms:W3CDTF">2021-04-05T11:12:35Z</dcterms:created>
  <dcterms:modified xsi:type="dcterms:W3CDTF">2021-09-21T03:55:43Z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0x0101002BDAE50DFFD0FA479344EA81F51943FB</vt:lpwstr>
  </property>
</Properties>
</file>