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revisionInfo.xml" ContentType="application/vnd.ms-powerpoint.revisioninfo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</p:sldIdLst>
  <p:sldSz cx="6858000" cy="9906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遠藤 舞" initials="遠藤" lastIdx="1" clrIdx="0"/>
  <p:cmAuthor id="2" name="Dmitry Tkachenko" initials="" lastIdx="5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05F5095-3E0C-4DB5-8EA2-463B68E8C3A7}" v="318" dt="2021-07-13T23:40:20.31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9" d="100"/>
          <a:sy n="69" d="100"/>
        </p:scale>
        <p:origin x="2333" y="48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2.xml"/><Relationship Id="rId5" Type="http://schemas.openxmlformats.org/officeDocument/2006/relationships/presProps" Target="presProps.xml"/><Relationship Id="rId10" Type="http://schemas.openxmlformats.org/officeDocument/2006/relationships/customXml" Target="../customXml/item1.xml"/><Relationship Id="rId4" Type="http://schemas.openxmlformats.org/officeDocument/2006/relationships/commentAuthors" Target="commentAuthors.xml"/><Relationship Id="rId9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5267-4EAF-4614-9D55-3D1BB50CF71E}" type="datetimeFigureOut">
              <a:rPr kumimoji="1" lang="ja-JP" altLang="en-US" smtClean="0"/>
              <a:t>2021/9/21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FDCEE-EF82-4F45-914B-E97A3C4307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32551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5267-4EAF-4614-9D55-3D1BB50CF71E}" type="datetimeFigureOut">
              <a:rPr kumimoji="1" lang="ja-JP" altLang="en-US" smtClean="0"/>
              <a:t>2021/9/21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FDCEE-EF82-4F45-914B-E97A3C4307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01436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5267-4EAF-4614-9D55-3D1BB50CF71E}" type="datetimeFigureOut">
              <a:rPr kumimoji="1" lang="ja-JP" altLang="en-US" smtClean="0"/>
              <a:t>2021/9/21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FDCEE-EF82-4F45-914B-E97A3C4307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89336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5267-4EAF-4614-9D55-3D1BB50CF71E}" type="datetimeFigureOut">
              <a:rPr kumimoji="1" lang="ja-JP" altLang="en-US" smtClean="0"/>
              <a:t>2021/9/21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FDCEE-EF82-4F45-914B-E97A3C4307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758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5267-4EAF-4614-9D55-3D1BB50CF71E}" type="datetimeFigureOut">
              <a:rPr kumimoji="1" lang="ja-JP" altLang="en-US" smtClean="0"/>
              <a:t>2021/9/21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FDCEE-EF82-4F45-914B-E97A3C4307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40241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5267-4EAF-4614-9D55-3D1BB50CF71E}" type="datetimeFigureOut">
              <a:rPr kumimoji="1" lang="ja-JP" altLang="en-US" smtClean="0"/>
              <a:t>2021/9/21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FDCEE-EF82-4F45-914B-E97A3C4307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36510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5267-4EAF-4614-9D55-3D1BB50CF71E}" type="datetimeFigureOut">
              <a:rPr kumimoji="1" lang="ja-JP" altLang="en-US" smtClean="0"/>
              <a:t>2021/9/21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FDCEE-EF82-4F45-914B-E97A3C4307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16159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5267-4EAF-4614-9D55-3D1BB50CF71E}" type="datetimeFigureOut">
              <a:rPr kumimoji="1" lang="ja-JP" altLang="en-US" smtClean="0"/>
              <a:t>2021/9/21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FDCEE-EF82-4F45-914B-E97A3C4307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38949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5267-4EAF-4614-9D55-3D1BB50CF71E}" type="datetimeFigureOut">
              <a:rPr kumimoji="1" lang="ja-JP" altLang="en-US" smtClean="0"/>
              <a:t>2021/9/21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FDCEE-EF82-4F45-914B-E97A3C4307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5123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5267-4EAF-4614-9D55-3D1BB50CF71E}" type="datetimeFigureOut">
              <a:rPr kumimoji="1" lang="ja-JP" altLang="en-US" smtClean="0"/>
              <a:t>2021/9/21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FDCEE-EF82-4F45-914B-E97A3C4307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8188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5267-4EAF-4614-9D55-3D1BB50CF71E}" type="datetimeFigureOut">
              <a:rPr kumimoji="1" lang="ja-JP" altLang="en-US" smtClean="0"/>
              <a:t>2021/9/21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FDCEE-EF82-4F45-914B-E97A3C4307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35933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C5267-4EAF-4614-9D55-3D1BB50CF71E}" type="datetimeFigureOut">
              <a:rPr kumimoji="1" lang="ja-JP" altLang="en-US" smtClean="0"/>
              <a:t>2021/9/21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AFDCEE-EF82-4F45-914B-E97A3C4307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70709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0" y="72112"/>
            <a:ext cx="6858000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ru-RU" altLang="ja-JP" sz="2800" b="1" dirty="0">
                <a:solidFill>
                  <a:srgbClr val="002060"/>
                </a:solidFill>
                <a:ea typeface="ＭＳ Ｐゴシック"/>
              </a:rPr>
              <a:t>Услуги устного перевода по телефону</a:t>
            </a:r>
            <a:endParaRPr kumimoji="1" lang="ja-JP" altLang="en-US" sz="2800" b="1" dirty="0">
              <a:solidFill>
                <a:srgbClr val="002060"/>
              </a:solidFill>
              <a:ea typeface="ＭＳ Ｐゴシック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02881" y="505948"/>
            <a:ext cx="6433185" cy="92333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just"/>
            <a:r>
              <a:rPr kumimoji="1" lang="ja-JP" altLang="en-US" dirty="0">
                <a:ea typeface="ＭＳ Ｐゴシック"/>
              </a:rPr>
              <a:t>　</a:t>
            </a:r>
            <a:r>
              <a:rPr kumimoji="1" lang="ru-RU" altLang="ja-JP" dirty="0">
                <a:ea typeface="ＭＳ Ｐゴシック"/>
              </a:rPr>
              <a:t>Во время прохождения осмотра в больнице Вы можете воспользоваться «Услугой устного перевода по телефону».</a:t>
            </a:r>
          </a:p>
          <a:p>
            <a:pPr algn="just"/>
            <a:r>
              <a:rPr lang="ru-RU" altLang="ja-JP" dirty="0">
                <a:ea typeface="ＭＳ Ｐゴシック"/>
              </a:rPr>
              <a:t>Пожалуйста, ознакомьтесь с тем, что написано ниже.</a:t>
            </a:r>
            <a:endParaRPr lang="en-US" altLang="ja-JP" dirty="0">
              <a:ea typeface="ＭＳ Ｐゴシック"/>
            </a:endParaRPr>
          </a:p>
        </p:txBody>
      </p:sp>
      <p:sp>
        <p:nvSpPr>
          <p:cNvPr id="7" name="角丸四角形 6"/>
          <p:cNvSpPr/>
          <p:nvPr/>
        </p:nvSpPr>
        <p:spPr>
          <a:xfrm>
            <a:off x="141920" y="1516324"/>
            <a:ext cx="6453185" cy="582733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kumimoji="1" lang="ru-RU" altLang="ja-JP" sz="2000" dirty="0">
                <a:ea typeface="ＭＳ Ｐゴシック"/>
              </a:rPr>
              <a:t>О том, как воспользоваться услугой </a:t>
            </a:r>
          </a:p>
          <a:p>
            <a:pPr algn="ctr"/>
            <a:r>
              <a:rPr kumimoji="1" lang="ru-RU" altLang="ja-JP" sz="2000" dirty="0">
                <a:ea typeface="ＭＳ Ｐゴシック"/>
              </a:rPr>
              <a:t>устного перевода по телефону</a:t>
            </a:r>
            <a:endParaRPr lang="ja-JP" altLang="en-US" sz="2000" dirty="0">
              <a:ea typeface="ＭＳ Ｐゴシック"/>
              <a:cs typeface="Calibri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35200" y="2212927"/>
            <a:ext cx="6459905" cy="369331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361950" indent="-361950" algn="just"/>
            <a:r>
              <a:rPr lang="ja-JP" altLang="en-US" dirty="0">
                <a:ea typeface="ＭＳ Ｐゴシック"/>
              </a:rPr>
              <a:t>○</a:t>
            </a:r>
            <a:r>
              <a:rPr lang="en-US" altLang="ja-JP" dirty="0">
                <a:ea typeface="ＭＳ Ｐゴシック"/>
              </a:rPr>
              <a:t>	</a:t>
            </a:r>
            <a:r>
              <a:rPr lang="ru-RU" altLang="ja-JP" dirty="0">
                <a:ea typeface="ＭＳ Ｐゴシック"/>
              </a:rPr>
              <a:t>Вас соединят по телефону с переводчиком, находящимся за пределами больницы.</a:t>
            </a:r>
            <a:endParaRPr lang="en-US" altLang="ja-JP" dirty="0">
              <a:ea typeface="ＭＳ Ｐゴシック"/>
            </a:endParaRPr>
          </a:p>
          <a:p>
            <a:pPr marL="361950" indent="-361950" algn="just"/>
            <a:r>
              <a:rPr lang="ja-JP" altLang="en-US" dirty="0">
                <a:ea typeface="ＭＳ Ｐゴシック"/>
              </a:rPr>
              <a:t>○</a:t>
            </a:r>
            <a:r>
              <a:rPr lang="en-US" altLang="ja-JP" dirty="0">
                <a:ea typeface="ＭＳ Ｐゴシック"/>
              </a:rPr>
              <a:t>	</a:t>
            </a:r>
            <a:r>
              <a:rPr lang="ru-RU" altLang="ja-JP" dirty="0">
                <a:ea typeface="ＭＳ Ｐゴシック"/>
              </a:rPr>
              <a:t>Переводчик переведет то, что Вы говорите, на японский язык и передаст это персоналу больницы. Затем переведет то, что говорит персонал больницы, на Ваш родной язык и сообщит Вам.</a:t>
            </a:r>
            <a:endParaRPr lang="en-US" altLang="ja-JP" dirty="0">
              <a:ea typeface="ＭＳ Ｐゴシック"/>
            </a:endParaRPr>
          </a:p>
          <a:p>
            <a:pPr marL="361950" indent="-361950" algn="just"/>
            <a:r>
              <a:rPr lang="ja-JP" altLang="en-US" dirty="0">
                <a:ea typeface="ＭＳ Ｐゴシック"/>
              </a:rPr>
              <a:t>○</a:t>
            </a:r>
            <a:r>
              <a:rPr lang="en-US" altLang="ja-JP" dirty="0">
                <a:ea typeface="ＭＳ Ｐゴシック"/>
              </a:rPr>
              <a:t>	</a:t>
            </a:r>
            <a:r>
              <a:rPr lang="ru-RU" altLang="ja-JP" dirty="0">
                <a:ea typeface="ＭＳ Ｐゴシック"/>
              </a:rPr>
              <a:t>Данной услугой можно воспользоваться во время разговора с персоналом больницы в процессе первоначального оформления, оплаты услуг, прохождения медицинского осмотра.</a:t>
            </a:r>
            <a:endParaRPr lang="en-US" altLang="ja-JP" dirty="0">
              <a:ea typeface="ＭＳ Ｐゴシック"/>
              <a:cs typeface="Calibri"/>
            </a:endParaRPr>
          </a:p>
          <a:p>
            <a:pPr marL="361950" indent="-361950" algn="just"/>
            <a:r>
              <a:rPr lang="ja-JP" altLang="en-US" dirty="0">
                <a:ea typeface="ＭＳ Ｐゴシック"/>
              </a:rPr>
              <a:t>○</a:t>
            </a:r>
            <a:r>
              <a:rPr lang="en-US" altLang="ja-JP" dirty="0">
                <a:ea typeface="ＭＳ Ｐゴシック"/>
              </a:rPr>
              <a:t>	</a:t>
            </a:r>
            <a:r>
              <a:rPr lang="ru-RU" altLang="ja-JP" dirty="0">
                <a:ea typeface="ＭＳ Ｐゴシック"/>
              </a:rPr>
              <a:t>Оплата услуги:</a:t>
            </a:r>
            <a:r>
              <a:rPr lang="ja-JP" altLang="en-US" dirty="0">
                <a:ea typeface="ＭＳ Ｐゴシック"/>
              </a:rPr>
              <a:t>（①</a:t>
            </a:r>
            <a:r>
              <a:rPr lang="ru-RU" altLang="ja-JP" dirty="0">
                <a:ea typeface="ＭＳ Ｐゴシック"/>
              </a:rPr>
              <a:t>1 раз </a:t>
            </a:r>
            <a:r>
              <a:rPr lang="ja-JP" altLang="en-US" dirty="0">
                <a:ea typeface="ＭＳ Ｐゴシック"/>
              </a:rPr>
              <a:t>●</a:t>
            </a:r>
            <a:r>
              <a:rPr lang="ru-RU" altLang="ja-JP" dirty="0">
                <a:ea typeface="ＭＳ Ｐゴシック"/>
              </a:rPr>
              <a:t> иен</a:t>
            </a:r>
            <a:r>
              <a:rPr lang="ja-JP" altLang="en-US" dirty="0">
                <a:ea typeface="ＭＳ Ｐゴシック"/>
              </a:rPr>
              <a:t>　②</a:t>
            </a:r>
            <a:r>
              <a:rPr lang="ru-RU" altLang="ja-JP" dirty="0">
                <a:ea typeface="ＭＳ Ｐゴシック"/>
              </a:rPr>
              <a:t>до </a:t>
            </a:r>
            <a:r>
              <a:rPr lang="ja-JP" altLang="en-US" dirty="0">
                <a:ea typeface="ＭＳ Ｐゴシック"/>
              </a:rPr>
              <a:t>△</a:t>
            </a:r>
            <a:r>
              <a:rPr lang="ru-RU" altLang="ja-JP" dirty="0">
                <a:ea typeface="ＭＳ Ｐゴシック"/>
              </a:rPr>
              <a:t> минут </a:t>
            </a:r>
            <a:r>
              <a:rPr lang="ja-JP" altLang="en-US" dirty="0">
                <a:ea typeface="ＭＳ Ｐゴシック"/>
              </a:rPr>
              <a:t>◆</a:t>
            </a:r>
            <a:r>
              <a:rPr lang="ru-RU" altLang="ja-JP" dirty="0">
                <a:ea typeface="ＭＳ Ｐゴシック"/>
              </a:rPr>
              <a:t> иен, с </a:t>
            </a:r>
            <a:r>
              <a:rPr lang="ja-JP" altLang="en-US" dirty="0">
                <a:ea typeface="ＭＳ Ｐゴシック"/>
              </a:rPr>
              <a:t>△</a:t>
            </a:r>
            <a:r>
              <a:rPr lang="ru-RU" altLang="ja-JP" dirty="0">
                <a:ea typeface="ＭＳ Ｐゴシック"/>
              </a:rPr>
              <a:t> минуты до </a:t>
            </a:r>
            <a:r>
              <a:rPr lang="ja-JP" altLang="en-US" dirty="0">
                <a:ea typeface="ＭＳ Ｐゴシック"/>
              </a:rPr>
              <a:t>▲</a:t>
            </a:r>
            <a:r>
              <a:rPr lang="ru-RU" altLang="ja-JP" dirty="0">
                <a:ea typeface="ＭＳ Ｐゴシック"/>
              </a:rPr>
              <a:t> минуты </a:t>
            </a:r>
            <a:r>
              <a:rPr lang="ja-JP" altLang="en-US" dirty="0">
                <a:ea typeface="ＭＳ Ｐゴシック"/>
              </a:rPr>
              <a:t>□</a:t>
            </a:r>
            <a:r>
              <a:rPr lang="ru-RU" altLang="ja-JP" dirty="0">
                <a:ea typeface="ＭＳ Ｐゴシック"/>
              </a:rPr>
              <a:t> иен</a:t>
            </a:r>
            <a:r>
              <a:rPr lang="ja-JP" altLang="en-US" dirty="0">
                <a:ea typeface="ＭＳ Ｐゴシック"/>
              </a:rPr>
              <a:t>　③</a:t>
            </a:r>
            <a:r>
              <a:rPr lang="ru-RU" altLang="ja-JP" dirty="0">
                <a:ea typeface="ＭＳ Ｐゴシック"/>
              </a:rPr>
              <a:t>бесплатно</a:t>
            </a:r>
            <a:r>
              <a:rPr lang="ja-JP" altLang="en-US" dirty="0">
                <a:ea typeface="ＭＳ Ｐゴシック"/>
              </a:rPr>
              <a:t>）</a:t>
            </a:r>
            <a:r>
              <a:rPr lang="ru-RU" altLang="ja-JP" dirty="0">
                <a:ea typeface="ＭＳ Ｐゴシック"/>
              </a:rPr>
              <a:t>.</a:t>
            </a:r>
            <a:endParaRPr lang="en-US" altLang="ja-JP" dirty="0">
              <a:ea typeface="ＭＳ Ｐゴシック"/>
              <a:cs typeface="Calibri"/>
            </a:endParaRPr>
          </a:p>
          <a:p>
            <a:pPr marL="361950" indent="-361950" algn="just"/>
            <a:r>
              <a:rPr lang="ja-JP" altLang="en-US" dirty="0">
                <a:ea typeface="ＭＳ Ｐゴシック"/>
              </a:rPr>
              <a:t>○  </a:t>
            </a:r>
            <a:r>
              <a:rPr lang="ru-RU" altLang="ja-JP" dirty="0">
                <a:ea typeface="ＭＳ Ｐゴシック"/>
              </a:rPr>
              <a:t>Оплата производится во время оплаты услуг больницы.</a:t>
            </a:r>
            <a:endParaRPr lang="en-US" altLang="ja-JP" dirty="0">
              <a:ea typeface="ＭＳ Ｐゴシック"/>
              <a:cs typeface="Calibri"/>
            </a:endParaRPr>
          </a:p>
        </p:txBody>
      </p:sp>
      <p:sp>
        <p:nvSpPr>
          <p:cNvPr id="9" name="角丸四角形 8"/>
          <p:cNvSpPr/>
          <p:nvPr/>
        </p:nvSpPr>
        <p:spPr>
          <a:xfrm>
            <a:off x="141529" y="6021970"/>
            <a:ext cx="3246120" cy="352424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ru-RU" altLang="ja-JP" sz="2000" dirty="0">
                <a:ea typeface="ＭＳ Ｐゴシック"/>
              </a:rPr>
              <a:t>Внимание!</a:t>
            </a:r>
            <a:endParaRPr kumimoji="1" lang="ja-JP" altLang="en-US" sz="2000" dirty="0">
              <a:ea typeface="ＭＳ Ｐゴシック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61056" y="6484254"/>
            <a:ext cx="6453185" cy="120032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361950" indent="-361950" algn="just"/>
            <a:r>
              <a:rPr lang="ja-JP" altLang="en-US" dirty="0">
                <a:ea typeface="ＭＳ Ｐゴシック"/>
              </a:rPr>
              <a:t>○</a:t>
            </a:r>
            <a:r>
              <a:rPr lang="en-US" altLang="ja-JP" dirty="0">
                <a:ea typeface="ＭＳ Ｐゴシック"/>
              </a:rPr>
              <a:t>	</a:t>
            </a:r>
            <a:r>
              <a:rPr lang="ru-RU" altLang="ja-JP" dirty="0">
                <a:ea typeface="ＭＳ Ｐゴシック"/>
              </a:rPr>
              <a:t>Данная услуга предоставляется только во время обслуживания в больнице.</a:t>
            </a:r>
            <a:endParaRPr lang="en-US" altLang="ja-JP" dirty="0">
              <a:ea typeface="ＭＳ Ｐゴシック"/>
            </a:endParaRPr>
          </a:p>
          <a:p>
            <a:pPr marL="361950" indent="-361950" algn="just"/>
            <a:r>
              <a:rPr lang="ja-JP" altLang="en-US" dirty="0">
                <a:ea typeface="ＭＳ Ｐゴシック"/>
              </a:rPr>
              <a:t>　 </a:t>
            </a:r>
            <a:r>
              <a:rPr lang="ru-RU" altLang="ja-JP" dirty="0">
                <a:ea typeface="ＭＳ Ｐゴシック"/>
              </a:rPr>
              <a:t> Вне больничного обслуживания воспользоваться данной услугой невозможно.</a:t>
            </a:r>
            <a:endParaRPr lang="ja-JP" altLang="en-US" dirty="0">
              <a:ea typeface="ＭＳ Ｐゴシック"/>
              <a:cs typeface="Calibri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41920" y="9061210"/>
            <a:ext cx="6555105" cy="78483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r">
              <a:spcAft>
                <a:spcPts val="600"/>
              </a:spcAft>
            </a:pPr>
            <a:r>
              <a:rPr lang="ru-RU" altLang="ja-JP" sz="2000" dirty="0">
                <a:ea typeface="ＭＳ Ｐゴシック"/>
              </a:rPr>
              <a:t>год</a:t>
            </a:r>
            <a:r>
              <a:rPr lang="ja-JP" altLang="en-US" sz="2000" dirty="0">
                <a:ea typeface="ＭＳ Ｐゴシック"/>
              </a:rPr>
              <a:t>　　　　</a:t>
            </a:r>
            <a:r>
              <a:rPr lang="ru-RU" altLang="ja-JP" sz="2000" dirty="0">
                <a:ea typeface="ＭＳ Ｐゴシック"/>
              </a:rPr>
              <a:t>месяц</a:t>
            </a:r>
            <a:r>
              <a:rPr lang="ja-JP" altLang="en-US" sz="2000" dirty="0">
                <a:ea typeface="ＭＳ Ｐゴシック"/>
              </a:rPr>
              <a:t>　　　　</a:t>
            </a:r>
            <a:r>
              <a:rPr lang="ru-RU" altLang="ja-JP" sz="2000" dirty="0">
                <a:ea typeface="ＭＳ Ｐゴシック"/>
              </a:rPr>
              <a:t>день</a:t>
            </a:r>
            <a:endParaRPr lang="en-US" altLang="ja-JP" sz="2000" dirty="0">
              <a:ea typeface="ＭＳ Ｐゴシック"/>
            </a:endParaRPr>
          </a:p>
          <a:p>
            <a:r>
              <a:rPr lang="ja-JP" altLang="en-US" sz="2000" dirty="0">
                <a:ea typeface="ＭＳ Ｐゴシック"/>
              </a:rPr>
              <a:t>　　　　　　　　　　　</a:t>
            </a:r>
            <a:r>
              <a:rPr lang="ru-RU" altLang="ja-JP" sz="2000" dirty="0">
                <a:ea typeface="ＭＳ Ｐゴシック"/>
              </a:rPr>
              <a:t>Фамилия, имя</a:t>
            </a:r>
            <a:r>
              <a:rPr lang="ja-JP" altLang="en-US" sz="2000" dirty="0">
                <a:ea typeface="ＭＳ Ｐゴシック"/>
              </a:rPr>
              <a:t>　　　　　　　　　　　　　　　　　　　　　　　　　　　　</a:t>
            </a:r>
            <a:endParaRPr lang="en-US" altLang="ja-JP" sz="2000" dirty="0">
              <a:ea typeface="ＭＳ Ｐゴシック"/>
            </a:endParaRPr>
          </a:p>
        </p:txBody>
      </p:sp>
      <p:sp>
        <p:nvSpPr>
          <p:cNvPr id="2" name="角丸四角形 1"/>
          <p:cNvSpPr/>
          <p:nvPr/>
        </p:nvSpPr>
        <p:spPr>
          <a:xfrm>
            <a:off x="1154429" y="8470573"/>
            <a:ext cx="1395309" cy="56894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ru-RU" altLang="ja-JP" sz="2000" dirty="0"/>
              <a:t>ДА</a:t>
            </a:r>
            <a:endParaRPr kumimoji="1" lang="ja-JP" altLang="en-US" sz="2000" dirty="0"/>
          </a:p>
        </p:txBody>
      </p:sp>
      <p:sp>
        <p:nvSpPr>
          <p:cNvPr id="11" name="角丸四角形 10"/>
          <p:cNvSpPr/>
          <p:nvPr/>
        </p:nvSpPr>
        <p:spPr>
          <a:xfrm>
            <a:off x="3991927" y="8455583"/>
            <a:ext cx="1395309" cy="568946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ru-RU" altLang="ja-JP" sz="2000" dirty="0">
                <a:solidFill>
                  <a:schemeClr val="tx1"/>
                </a:solidFill>
              </a:rPr>
              <a:t>НЕТ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-34245" y="7697021"/>
            <a:ext cx="6858001" cy="707886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ru-RU" altLang="ja-JP" sz="2000" b="1" dirty="0">
                <a:ea typeface="ＭＳ Ｐゴシック"/>
              </a:rPr>
              <a:t>Воспользуетесь ли Вы услугой </a:t>
            </a:r>
          </a:p>
          <a:p>
            <a:pPr algn="ctr"/>
            <a:r>
              <a:rPr lang="ru-RU" altLang="ja-JP" sz="2000" b="1" dirty="0">
                <a:ea typeface="ＭＳ Ｐゴシック"/>
              </a:rPr>
              <a:t>устного перевода по телефону?</a:t>
            </a:r>
            <a:endParaRPr lang="ja-JP" altLang="en-US" sz="2000" dirty="0">
              <a:ea typeface="ＭＳ Ｐゴシック"/>
            </a:endParaRPr>
          </a:p>
        </p:txBody>
      </p:sp>
      <p:sp>
        <p:nvSpPr>
          <p:cNvPr id="13" name="ホームベース 3">
            <a:extLst>
              <a:ext uri="{FF2B5EF4-FFF2-40B4-BE49-F238E27FC236}">
                <a16:creationId xmlns:a16="http://schemas.microsoft.com/office/drawing/2014/main" id="{C8717AEE-26E8-430B-91EE-FBBF41EF9E1D}"/>
              </a:ext>
            </a:extLst>
          </p:cNvPr>
          <p:cNvSpPr/>
          <p:nvPr/>
        </p:nvSpPr>
        <p:spPr>
          <a:xfrm>
            <a:off x="-2764745" y="4626666"/>
            <a:ext cx="2730500" cy="983542"/>
          </a:xfrm>
          <a:prstGeom prst="homePlate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金額の部分は各医療機関にて設定の上、編集してください</a:t>
            </a:r>
          </a:p>
        </p:txBody>
      </p:sp>
    </p:spTree>
    <p:extLst>
      <p:ext uri="{BB962C8B-B14F-4D97-AF65-F5344CB8AC3E}">
        <p14:creationId xmlns:p14="http://schemas.microsoft.com/office/powerpoint/2010/main" val="35265492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0" y="72112"/>
            <a:ext cx="6858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800" b="1" dirty="0">
                <a:solidFill>
                  <a:srgbClr val="002060"/>
                </a:solidFill>
              </a:rPr>
              <a:t>電話通訳（でんわつうやく）サービス</a:t>
            </a:r>
            <a:r>
              <a:rPr kumimoji="1" lang="ja-JP" altLang="en-US" sz="2800" b="1" dirty="0">
                <a:solidFill>
                  <a:srgbClr val="002060"/>
                </a:solidFill>
              </a:rPr>
              <a:t>について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02881" y="505948"/>
            <a:ext cx="643318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kumimoji="1" lang="ja-JP" altLang="en-US" dirty="0"/>
              <a:t>　あなた</a:t>
            </a:r>
            <a:r>
              <a:rPr lang="ja-JP" altLang="en-US" dirty="0"/>
              <a:t>が病院（びょういん）でみてもらうときに、「電話通訳（でんわつうやく）サービス」を使（つか）うことができます。</a:t>
            </a:r>
            <a:endParaRPr lang="en-US" altLang="ja-JP" dirty="0"/>
          </a:p>
          <a:p>
            <a:pPr algn="just"/>
            <a:r>
              <a:rPr lang="ja-JP" altLang="en-US" dirty="0"/>
              <a:t>　下（した）に書（か）いてあることを確認（かくにん）してください。</a:t>
            </a:r>
            <a:endParaRPr lang="en-US" altLang="ja-JP" dirty="0"/>
          </a:p>
        </p:txBody>
      </p:sp>
      <p:sp>
        <p:nvSpPr>
          <p:cNvPr id="7" name="角丸四角形 6"/>
          <p:cNvSpPr/>
          <p:nvPr/>
        </p:nvSpPr>
        <p:spPr>
          <a:xfrm>
            <a:off x="141920" y="1651234"/>
            <a:ext cx="6453185" cy="582733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/>
              <a:t>電話通訳（でんわつうやく）サービスの</a:t>
            </a:r>
            <a:endParaRPr kumimoji="1" lang="en-US" altLang="ja-JP" sz="2000" dirty="0"/>
          </a:p>
          <a:p>
            <a:pPr algn="ctr"/>
            <a:r>
              <a:rPr kumimoji="1" lang="ja-JP" altLang="en-US" sz="2000" dirty="0"/>
              <a:t>内容（ないよう）と使（つか）い方（かた）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35200" y="2317857"/>
            <a:ext cx="6459905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1950" indent="-361950" algn="just"/>
            <a:r>
              <a:rPr lang="ja-JP" altLang="en-US" dirty="0"/>
              <a:t>○</a:t>
            </a:r>
            <a:r>
              <a:rPr lang="en-US" altLang="ja-JP" dirty="0"/>
              <a:t>	</a:t>
            </a:r>
            <a:r>
              <a:rPr lang="ja-JP" altLang="en-US" dirty="0"/>
              <a:t>電話（でんわ）を病院（びょういん）の外（そと）にいる通訳（つうやく）につなぎます。</a:t>
            </a:r>
            <a:endParaRPr lang="en-US" altLang="ja-JP" dirty="0"/>
          </a:p>
          <a:p>
            <a:pPr marL="361950" indent="-361950" algn="just"/>
            <a:r>
              <a:rPr lang="ja-JP" altLang="en-US" dirty="0"/>
              <a:t>○</a:t>
            </a:r>
            <a:r>
              <a:rPr lang="en-US" altLang="ja-JP" dirty="0"/>
              <a:t>	</a:t>
            </a:r>
            <a:r>
              <a:rPr lang="ja-JP" altLang="en-US" dirty="0"/>
              <a:t>通訳（つうやく）が、あなたが話（はな）すことを日本語（にほんご）にして、病院（びょういん）のスタッフに伝（つた）えます。また、病院（びょういん）のスタッフが話（はな）すことを、通訳（つうやく）があなたの言葉（ことば）にして、あなたに伝（つた）えます。</a:t>
            </a:r>
            <a:endParaRPr lang="en-US" altLang="ja-JP" dirty="0"/>
          </a:p>
          <a:p>
            <a:pPr marL="361950" indent="-361950" algn="just"/>
            <a:r>
              <a:rPr lang="ja-JP" altLang="en-US" dirty="0"/>
              <a:t>○</a:t>
            </a:r>
            <a:r>
              <a:rPr lang="en-US" altLang="ja-JP" dirty="0"/>
              <a:t>	</a:t>
            </a:r>
            <a:r>
              <a:rPr lang="ja-JP" altLang="en-US" dirty="0"/>
              <a:t>受付（うけつけ）・会計（かいけい）・診察（しんさつ）など、病院（びょういん）のスタッフと話（はな）すときに使（つか）うことができます。</a:t>
            </a:r>
            <a:endParaRPr lang="en-US" altLang="ja-JP" dirty="0"/>
          </a:p>
          <a:p>
            <a:pPr marL="361950" indent="-361950" algn="just"/>
            <a:r>
              <a:rPr lang="ja-JP" altLang="en-US" dirty="0"/>
              <a:t>○</a:t>
            </a:r>
            <a:r>
              <a:rPr lang="en-US" altLang="ja-JP" dirty="0"/>
              <a:t>	</a:t>
            </a:r>
            <a:r>
              <a:rPr lang="ja-JP" altLang="en-US" dirty="0"/>
              <a:t>お金（かね）は（①１回（かい）●円　②△分（ふん）まで◆円、△分（ふん）からは▲分</a:t>
            </a:r>
            <a:r>
              <a:rPr lang="ja-JP" altLang="en-US" dirty="0">
                <a:solidFill>
                  <a:srgbClr val="FF0000"/>
                </a:solidFill>
              </a:rPr>
              <a:t>（ふん）</a:t>
            </a:r>
            <a:r>
              <a:rPr lang="ja-JP" altLang="en-US" dirty="0"/>
              <a:t>で□円</a:t>
            </a:r>
            <a:r>
              <a:rPr lang="ja-JP" altLang="en-US" dirty="0">
                <a:solidFill>
                  <a:srgbClr val="FF0000"/>
                </a:solidFill>
              </a:rPr>
              <a:t>（えん）</a:t>
            </a:r>
            <a:r>
              <a:rPr lang="ja-JP" altLang="en-US" dirty="0"/>
              <a:t>　③無料（むりょう））です。</a:t>
            </a:r>
            <a:endParaRPr lang="en-US" altLang="ja-JP" dirty="0"/>
          </a:p>
          <a:p>
            <a:pPr marL="361950" indent="-361950" algn="just"/>
            <a:r>
              <a:rPr lang="ja-JP" altLang="en-US" dirty="0"/>
              <a:t>○  お金（かね）を、</a:t>
            </a:r>
            <a:r>
              <a:rPr lang="ja-JP" altLang="ja-JP" dirty="0"/>
              <a:t>会計</a:t>
            </a:r>
            <a:r>
              <a:rPr lang="ja-JP" altLang="en-US" dirty="0"/>
              <a:t>（かいけい）</a:t>
            </a:r>
            <a:r>
              <a:rPr lang="ja-JP" altLang="ja-JP" dirty="0"/>
              <a:t>の</a:t>
            </a:r>
            <a:r>
              <a:rPr lang="ja-JP" altLang="en-US" dirty="0"/>
              <a:t>ときにはらってください。</a:t>
            </a:r>
            <a:endParaRPr lang="en-US" altLang="ja-JP" dirty="0"/>
          </a:p>
        </p:txBody>
      </p:sp>
      <p:sp>
        <p:nvSpPr>
          <p:cNvPr id="9" name="角丸四角形 8"/>
          <p:cNvSpPr/>
          <p:nvPr/>
        </p:nvSpPr>
        <p:spPr>
          <a:xfrm>
            <a:off x="141529" y="6441690"/>
            <a:ext cx="3246120" cy="352424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000" dirty="0"/>
              <a:t>注意点（ちゅうい）すること</a:t>
            </a:r>
            <a:endParaRPr kumimoji="1" lang="ja-JP" altLang="en-US" sz="2000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61056" y="6859004"/>
            <a:ext cx="645318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1950" indent="-361950" algn="just"/>
            <a:r>
              <a:rPr lang="ja-JP" altLang="en-US" dirty="0"/>
              <a:t>○</a:t>
            </a:r>
            <a:r>
              <a:rPr lang="en-US" altLang="ja-JP" dirty="0"/>
              <a:t>	</a:t>
            </a:r>
            <a:r>
              <a:rPr lang="ja-JP" altLang="en-US" dirty="0"/>
              <a:t>電話通訳（でんわつうやく）はあなたが病院（びょういん）でみてもらうとき</a:t>
            </a:r>
            <a:r>
              <a:rPr lang="ja-JP" altLang="ja-JP" dirty="0"/>
              <a:t>の</a:t>
            </a:r>
            <a:r>
              <a:rPr lang="ja-JP" altLang="en-US" dirty="0"/>
              <a:t>サービス</a:t>
            </a:r>
            <a:r>
              <a:rPr lang="ja-JP" altLang="ja-JP" dirty="0"/>
              <a:t>で</a:t>
            </a:r>
            <a:r>
              <a:rPr lang="ja-JP" altLang="en-US" dirty="0"/>
              <a:t>す。</a:t>
            </a:r>
            <a:endParaRPr lang="en-US" altLang="ja-JP" dirty="0"/>
          </a:p>
          <a:p>
            <a:pPr marL="361950" indent="-361950" algn="just"/>
            <a:r>
              <a:rPr lang="ja-JP" altLang="en-US" dirty="0"/>
              <a:t>　 　病院（びょういん）でみてもらうとき以外（いがい）では使</a:t>
            </a:r>
            <a:r>
              <a:rPr lang="ja-JP" altLang="en-US" dirty="0">
                <a:solidFill>
                  <a:srgbClr val="FF0000"/>
                </a:solidFill>
              </a:rPr>
              <a:t>（つか）</a:t>
            </a:r>
            <a:r>
              <a:rPr lang="ja-JP" altLang="en-US" dirty="0"/>
              <a:t>えません。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41920" y="9121170"/>
            <a:ext cx="6555105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ja-JP" altLang="en-US" sz="2000" dirty="0"/>
              <a:t>年（ねん）　　　　　月（がつ）　　　　日（にち）</a:t>
            </a:r>
            <a:endParaRPr lang="en-US" altLang="ja-JP" sz="2000" dirty="0"/>
          </a:p>
          <a:p>
            <a:r>
              <a:rPr lang="ja-JP" altLang="en-US" sz="2000" dirty="0"/>
              <a:t>　　　　　　　　　　　お名前（なまえ）　　　　　　　　　　　　　　　　　　　　　　　　　　　　</a:t>
            </a:r>
            <a:endParaRPr lang="en-US" altLang="ja-JP" sz="2000" dirty="0"/>
          </a:p>
        </p:txBody>
      </p:sp>
      <p:sp>
        <p:nvSpPr>
          <p:cNvPr id="2" name="角丸四角形 1"/>
          <p:cNvSpPr/>
          <p:nvPr/>
        </p:nvSpPr>
        <p:spPr>
          <a:xfrm>
            <a:off x="1154429" y="8530533"/>
            <a:ext cx="1395309" cy="56894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/>
              <a:t>はい</a:t>
            </a:r>
          </a:p>
        </p:txBody>
      </p:sp>
      <p:sp>
        <p:nvSpPr>
          <p:cNvPr id="11" name="角丸四角形 10"/>
          <p:cNvSpPr/>
          <p:nvPr/>
        </p:nvSpPr>
        <p:spPr>
          <a:xfrm>
            <a:off x="3991927" y="8530533"/>
            <a:ext cx="1395309" cy="568946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>
                <a:solidFill>
                  <a:schemeClr val="tx1"/>
                </a:solidFill>
              </a:rPr>
              <a:t>いいえ</a:t>
            </a:r>
          </a:p>
        </p:txBody>
      </p:sp>
      <p:sp>
        <p:nvSpPr>
          <p:cNvPr id="3" name="正方形/長方形 2"/>
          <p:cNvSpPr/>
          <p:nvPr/>
        </p:nvSpPr>
        <p:spPr>
          <a:xfrm>
            <a:off x="-34245" y="8191692"/>
            <a:ext cx="685800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2000" b="1" dirty="0"/>
              <a:t>電話通訳（でんわつうやく）サービスを使（つか）いますか？</a:t>
            </a:r>
            <a:endParaRPr lang="ja-JP" altLang="en-US" sz="2000" dirty="0"/>
          </a:p>
        </p:txBody>
      </p:sp>
      <p:sp>
        <p:nvSpPr>
          <p:cNvPr id="13" name="ホームベース 3">
            <a:extLst>
              <a:ext uri="{FF2B5EF4-FFF2-40B4-BE49-F238E27FC236}">
                <a16:creationId xmlns:a16="http://schemas.microsoft.com/office/drawing/2014/main" id="{407C39E0-B5C1-4944-BBFD-D235801BD915}"/>
              </a:ext>
            </a:extLst>
          </p:cNvPr>
          <p:cNvSpPr/>
          <p:nvPr/>
        </p:nvSpPr>
        <p:spPr>
          <a:xfrm>
            <a:off x="-2612345" y="4779066"/>
            <a:ext cx="2730500" cy="983542"/>
          </a:xfrm>
          <a:prstGeom prst="homePlate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金額の部分は各医療機関にて設定の上、編集してください</a:t>
            </a:r>
          </a:p>
        </p:txBody>
      </p:sp>
    </p:spTree>
    <p:extLst>
      <p:ext uri="{BB962C8B-B14F-4D97-AF65-F5344CB8AC3E}">
        <p14:creationId xmlns:p14="http://schemas.microsoft.com/office/powerpoint/2010/main" val="31462587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2BDAE50DFFD0FA479344EA81F51943FB" ma:contentTypeVersion="2" ma:contentTypeDescription="新しいドキュメントを作成します。" ma:contentTypeScope="" ma:versionID="8446ae1cafaaef871f4ce3f8af46a9d7">
  <xsd:schema xmlns:xsd="http://www.w3.org/2001/XMLSchema" xmlns:xs="http://www.w3.org/2001/XMLSchema" xmlns:p="http://schemas.microsoft.com/office/2006/metadata/properties" xmlns:ns2="12ab0ed9-6fc6-41ee-b92c-b47ef73c9bc2" targetNamespace="http://schemas.microsoft.com/office/2006/metadata/properties" ma:root="true" ma:fieldsID="c6bbef5237369b3f94a7b5fdeb5148de" ns2:_="">
    <xsd:import namespace="12ab0ed9-6fc6-41ee-b92c-b47ef73c9bc2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2ab0ed9-6fc6-41ee-b92c-b47ef73c9bc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8EC905D-ACBD-4AEE-AFF0-0B6C4F075609}"/>
</file>

<file path=customXml/itemProps2.xml><?xml version="1.0" encoding="utf-8"?>
<ds:datastoreItem xmlns:ds="http://schemas.openxmlformats.org/officeDocument/2006/customXml" ds:itemID="{F9F8EFC3-D1E0-4EFF-B7A1-BC50D1C66856}"/>
</file>

<file path=customXml/itemProps3.xml><?xml version="1.0" encoding="utf-8"?>
<ds:datastoreItem xmlns:ds="http://schemas.openxmlformats.org/officeDocument/2006/customXml" ds:itemID="{B4DA598C-12AF-4816-9202-2047FC4BA315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3226</TotalTime>
  <Words>650</Words>
  <Application>Microsoft Office PowerPoint</Application>
  <PresentationFormat>A4 210 x 297 mm</PresentationFormat>
  <Paragraphs>39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北別府 彩</dc:creator>
  <cp:lastModifiedBy>Aya Kitabeppu(BRICK's)</cp:lastModifiedBy>
  <cp:revision>90</cp:revision>
  <cp:lastPrinted>2021-04-05T11:53:37Z</cp:lastPrinted>
  <dcterms:created xsi:type="dcterms:W3CDTF">2021-04-05T11:12:35Z</dcterms:created>
  <dcterms:modified xsi:type="dcterms:W3CDTF">2021-09-21T03:56:38Z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0x0101002BDAE50DFFD0FA479344EA81F51943FB</vt:lpwstr>
  </property>
</Properties>
</file>