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遠藤 舞" initials="遠藤" lastIdx="1" clrIdx="0">
    <p:extLst>
      <p:ext uri="{19B8F6BF-5375-455C-9EA6-DF929625EA0E}">
        <p15:presenceInfo xmlns:p15="http://schemas.microsoft.com/office/powerpoint/2012/main" userId="S-1-5-21-2829489348-1729669723-455057365-38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5F5095-3E0C-4DB5-8EA2-463B68E8C3A7}" v="318" dt="2021-07-13T23:40:20.3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333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25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14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3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5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02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5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61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89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12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1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59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07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i-LK" altLang="ja-JP" sz="2400" b="1" dirty="0">
                <a:solidFill>
                  <a:srgbClr val="002060"/>
                </a:solidFill>
                <a:ea typeface="ＭＳ Ｐゴシック"/>
              </a:rPr>
              <a:t>දුරකථන භාෂා පරිවර්තන සේවාව සම්බන්ධව</a:t>
            </a:r>
            <a:endParaRPr kumimoji="1" lang="ja-JP" altLang="en-US" sz="2400" b="1" dirty="0">
              <a:solidFill>
                <a:srgbClr val="002060"/>
              </a:solidFill>
              <a:ea typeface="ＭＳ Ｐゴシック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1056" y="770634"/>
            <a:ext cx="6433185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kumimoji="1" lang="ja-JP" altLang="en-US" sz="1600" dirty="0">
                <a:ea typeface="ＭＳ Ｐゴシック"/>
              </a:rPr>
              <a:t>　</a:t>
            </a:r>
            <a:r>
              <a:rPr kumimoji="1" lang="si-LK" altLang="ja-JP" sz="1600" dirty="0">
                <a:ea typeface="ＭＳ Ｐゴシック"/>
              </a:rPr>
              <a:t>ඔබට රෝහලේ දී "දුරකථන භාෂා පරිවර්තන සේවාව" භාවිතා කළ </a:t>
            </a:r>
            <a:r>
              <a:rPr kumimoji="1" lang="si-LK" altLang="ja-JP" sz="1600" dirty="0" err="1">
                <a:ea typeface="ＭＳ Ｐゴシック"/>
              </a:rPr>
              <a:t>හැකිය</a:t>
            </a:r>
            <a:r>
              <a:rPr kumimoji="1" lang="si-LK" altLang="ja-JP" sz="1600" dirty="0">
                <a:ea typeface="ＭＳ Ｐゴシック"/>
              </a:rPr>
              <a:t>.</a:t>
            </a:r>
            <a:r>
              <a:rPr lang="ja-JP" altLang="en-US" sz="1600" dirty="0">
                <a:ea typeface="ＭＳ Ｐゴシック"/>
              </a:rPr>
              <a:t>　</a:t>
            </a:r>
            <a:endParaRPr lang="en-US" altLang="ja-JP" sz="1600" dirty="0">
              <a:ea typeface="ＭＳ Ｐゴシック"/>
            </a:endParaRPr>
          </a:p>
          <a:p>
            <a:pPr algn="just"/>
            <a:r>
              <a:rPr lang="ja-JP" altLang="en-US" sz="1600" dirty="0">
                <a:ea typeface="ＭＳ Ｐゴシック"/>
              </a:rPr>
              <a:t>　</a:t>
            </a:r>
            <a:r>
              <a:rPr lang="si-LK" altLang="ja-JP" sz="1600" dirty="0">
                <a:ea typeface="ＭＳ Ｐゴシック"/>
              </a:rPr>
              <a:t>කරුණාකර පහත සඳහන් කරුණු පරීක්ෂා කරන්න.</a:t>
            </a:r>
            <a:endParaRPr lang="en-US" altLang="ja-JP" sz="1600" dirty="0">
              <a:ea typeface="ＭＳ Ｐゴシック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si-LK" altLang="ja-JP" dirty="0">
                <a:ea typeface="ＭＳ Ｐゴシック"/>
              </a:rPr>
              <a:t>දුරකථන භාෂා පරිවර්තන සේවාවේ </a:t>
            </a:r>
            <a:endParaRPr kumimoji="1" lang="en-US" altLang="ja-JP" dirty="0">
              <a:ea typeface="ＭＳ Ｐゴシック"/>
            </a:endParaRPr>
          </a:p>
          <a:p>
            <a:pPr algn="ctr"/>
            <a:r>
              <a:rPr kumimoji="1" lang="si-LK" altLang="ja-JP" dirty="0">
                <a:ea typeface="ＭＳ Ｐゴシック"/>
              </a:rPr>
              <a:t>විස්තර සහ භාවිතා කරන ආකාරය</a:t>
            </a:r>
            <a:endParaRPr lang="ja-JP" altLang="en-US" dirty="0">
              <a:ea typeface="ＭＳ Ｐゴシック"/>
              <a:cs typeface="Calibri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41960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>
              <a:lnSpc>
                <a:spcPts val="2000"/>
              </a:lnSpc>
            </a:pPr>
            <a:r>
              <a:rPr lang="ja-JP" altLang="en-US" sz="1600" dirty="0">
                <a:ea typeface="ＭＳ Ｐゴシック"/>
              </a:rPr>
              <a:t>○</a:t>
            </a:r>
            <a:r>
              <a:rPr lang="en-US" altLang="ja-JP" sz="1600" dirty="0">
                <a:ea typeface="ＭＳ Ｐゴシック"/>
              </a:rPr>
              <a:t>	</a:t>
            </a:r>
            <a:r>
              <a:rPr lang="si-LK" altLang="ja-JP" sz="1600" dirty="0">
                <a:ea typeface="ＭＳ Ｐゴシック"/>
              </a:rPr>
              <a:t>රෝහලෙන් පිටත සිටින භාෂා පරිවර්තකයෙකු හා දුරකථනයෙන් සම්බන්ධ කෙරේ.</a:t>
            </a:r>
            <a:endParaRPr lang="en-US" altLang="ja-JP" sz="1600" dirty="0">
              <a:ea typeface="ＭＳ Ｐゴシック"/>
            </a:endParaRPr>
          </a:p>
          <a:p>
            <a:pPr marL="361950" indent="-361950" algn="just">
              <a:lnSpc>
                <a:spcPts val="2000"/>
              </a:lnSpc>
            </a:pPr>
            <a:endParaRPr lang="ja-JP" altLang="en-US" sz="1600" dirty="0">
              <a:ea typeface="ＭＳ Ｐゴシック"/>
            </a:endParaRPr>
          </a:p>
          <a:p>
            <a:pPr marL="361950" indent="-361950" algn="just">
              <a:lnSpc>
                <a:spcPts val="2000"/>
              </a:lnSpc>
            </a:pPr>
            <a:r>
              <a:rPr lang="ja-JP" altLang="en-US" sz="1600" dirty="0">
                <a:ea typeface="ＭＳ Ｐゴシック"/>
              </a:rPr>
              <a:t>○</a:t>
            </a:r>
            <a:r>
              <a:rPr lang="en-US" altLang="ja-JP" sz="1600" dirty="0">
                <a:ea typeface="ＭＳ Ｐゴシック"/>
              </a:rPr>
              <a:t>	</a:t>
            </a:r>
            <a:r>
              <a:rPr lang="si-LK" altLang="ja-JP" sz="1600" dirty="0">
                <a:ea typeface="ＭＳ Ｐゴシック"/>
              </a:rPr>
              <a:t>පරිවර්තකයා විසින්, ඔබ පවසන දෑ ජපන් භාෂාවට පරිවර්තනය කර රෝහල් කාර්ය මණ්ඩලයට පවසන අතර, රෝහල් කාර්ය මණ්ඩලය පවසන දෑ ඔබේ භාෂාවෙන් ඔබට පවසයි.</a:t>
            </a:r>
            <a:endParaRPr lang="en-US" altLang="ja-JP" sz="1600" dirty="0">
              <a:ea typeface="ＭＳ Ｐゴシック"/>
            </a:endParaRPr>
          </a:p>
          <a:p>
            <a:pPr marL="361950" indent="-361950" algn="just">
              <a:lnSpc>
                <a:spcPts val="2000"/>
              </a:lnSpc>
            </a:pPr>
            <a:endParaRPr lang="ja-JP" altLang="en-US" sz="1600" dirty="0">
              <a:ea typeface="ＭＳ Ｐゴシック"/>
            </a:endParaRPr>
          </a:p>
          <a:p>
            <a:pPr marL="361950" indent="-361950" algn="just">
              <a:lnSpc>
                <a:spcPts val="2000"/>
              </a:lnSpc>
            </a:pPr>
            <a:r>
              <a:rPr lang="ja-JP" altLang="en-US" sz="1600" dirty="0">
                <a:ea typeface="ＭＳ Ｐゴシック"/>
              </a:rPr>
              <a:t>○</a:t>
            </a:r>
            <a:r>
              <a:rPr lang="en-US" altLang="ja-JP" sz="1600" dirty="0">
                <a:ea typeface="ＭＳ Ｐゴシック"/>
              </a:rPr>
              <a:t>	</a:t>
            </a:r>
            <a:r>
              <a:rPr lang="si-LK" altLang="ja-JP" sz="1600" dirty="0">
                <a:ea typeface="ＭＳ Ｐゴシック"/>
              </a:rPr>
              <a:t>පිළිගැනීමේ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si-LK" altLang="ja-JP" sz="1600" dirty="0" err="1">
                <a:ea typeface="ＭＳ Ｐゴシック"/>
              </a:rPr>
              <a:t>කවුන්ටරය</a:t>
            </a:r>
            <a:r>
              <a:rPr lang="si-LK" altLang="ja-JP" sz="1600" dirty="0">
                <a:ea typeface="ＭＳ Ｐゴシック"/>
              </a:rPr>
              <a:t>, මුදල් අයකැමි සහ වෛද්‍ය පරීක්ෂණ වැනි රෝහල් කාර්ය මණ්ඩලය සමඟ කතා කරන අවස්ථාවල දී මෙය භාවිතා කළ </a:t>
            </a:r>
            <a:r>
              <a:rPr lang="si-LK" altLang="ja-JP" sz="1600" dirty="0" err="1">
                <a:ea typeface="ＭＳ Ｐゴシック"/>
              </a:rPr>
              <a:t>හැකිය</a:t>
            </a:r>
            <a:r>
              <a:rPr lang="si-LK" altLang="ja-JP" sz="1600" dirty="0">
                <a:ea typeface="ＭＳ Ｐゴシック"/>
              </a:rPr>
              <a:t>.</a:t>
            </a:r>
            <a:endParaRPr lang="en-US" altLang="ja-JP" sz="1600" dirty="0">
              <a:ea typeface="ＭＳ Ｐゴシック"/>
              <a:cs typeface="Calibri"/>
            </a:endParaRPr>
          </a:p>
          <a:p>
            <a:pPr marL="361950" indent="-361950" algn="just">
              <a:lnSpc>
                <a:spcPts val="2000"/>
              </a:lnSpc>
            </a:pPr>
            <a:endParaRPr lang="ja-JP" altLang="en-US" sz="1600" dirty="0">
              <a:ea typeface="ＭＳ Ｐゴシック"/>
              <a:cs typeface="Calibri"/>
            </a:endParaRPr>
          </a:p>
          <a:p>
            <a:pPr marL="361950" indent="-361950" algn="just">
              <a:lnSpc>
                <a:spcPts val="2000"/>
              </a:lnSpc>
            </a:pPr>
            <a:r>
              <a:rPr lang="ja-JP" altLang="en-US" sz="1600" dirty="0">
                <a:ea typeface="ＭＳ Ｐゴシック"/>
              </a:rPr>
              <a:t>○</a:t>
            </a:r>
            <a:r>
              <a:rPr lang="en-US" altLang="ja-JP" sz="1600" dirty="0">
                <a:ea typeface="ＭＳ Ｐゴシック"/>
              </a:rPr>
              <a:t>	</a:t>
            </a:r>
            <a:r>
              <a:rPr lang="si-LK" altLang="ja-JP" sz="1600" dirty="0">
                <a:ea typeface="ＭＳ Ｐゴシック"/>
              </a:rPr>
              <a:t> ගාස්තුව ((1) වරකට යෙන් ● (2) විනාඩි </a:t>
            </a:r>
            <a:r>
              <a:rPr lang="ja-JP" altLang="en-US" sz="1600" dirty="0">
                <a:ea typeface="ＭＳ Ｐゴシック"/>
              </a:rPr>
              <a:t>△</a:t>
            </a:r>
            <a:r>
              <a:rPr lang="si-LK" altLang="ja-JP" sz="1600" dirty="0">
                <a:ea typeface="ＭＳ Ｐゴシック"/>
              </a:rPr>
              <a:t> දක්වා යෙන් </a:t>
            </a:r>
            <a:r>
              <a:rPr lang="ja-JP" altLang="en-US" sz="1600" dirty="0">
                <a:ea typeface="ＭＳ Ｐゴシック"/>
              </a:rPr>
              <a:t>◆</a:t>
            </a:r>
            <a:r>
              <a:rPr lang="si-LK" altLang="ja-JP" sz="1600" dirty="0">
                <a:ea typeface="ＭＳ Ｐゴシック"/>
              </a:rPr>
              <a:t>,</a:t>
            </a:r>
            <a:r>
              <a:rPr lang="si-LK" altLang="ja-JP" sz="1600" dirty="0">
                <a:solidFill>
                  <a:srgbClr val="FF0000"/>
                </a:solidFill>
                <a:ea typeface="ＭＳ Ｐゴシック"/>
              </a:rPr>
              <a:t> </a:t>
            </a:r>
            <a:r>
              <a:rPr lang="si-LK" altLang="ja-JP" sz="1600" dirty="0">
                <a:ea typeface="ＭＳ Ｐゴシック"/>
              </a:rPr>
              <a:t>විනාඩි △ සිට විනාඩි ▲ ක් සඳහා යෙන් □ (3) නොමිලේ). </a:t>
            </a:r>
            <a:endParaRPr lang="en-US" altLang="ja-JP" sz="1600" dirty="0">
              <a:ea typeface="ＭＳ Ｐゴシック"/>
              <a:cs typeface="Calibri"/>
            </a:endParaRPr>
          </a:p>
          <a:p>
            <a:pPr marL="361950" indent="-361950" algn="just">
              <a:lnSpc>
                <a:spcPts val="2000"/>
              </a:lnSpc>
            </a:pPr>
            <a:endParaRPr lang="ja-JP" altLang="en-US" sz="1600" dirty="0">
              <a:ea typeface="ＭＳ Ｐゴシック"/>
            </a:endParaRPr>
          </a:p>
          <a:p>
            <a:pPr marL="361950" indent="-361950" algn="just">
              <a:lnSpc>
                <a:spcPts val="2000"/>
              </a:lnSpc>
            </a:pPr>
            <a:r>
              <a:rPr lang="ja-JP" altLang="en-US" sz="1600" dirty="0">
                <a:ea typeface="ＭＳ Ｐゴシック"/>
              </a:rPr>
              <a:t>○  </a:t>
            </a:r>
            <a:r>
              <a:rPr lang="si-LK" altLang="ja-JP" sz="1600" dirty="0">
                <a:ea typeface="ＭＳ Ｐゴシック"/>
              </a:rPr>
              <a:t>කරුණාකර මුදල් ගෙවන අවස්ථාවේ දී මෙම ගාස්තු ගෙවන්න.</a:t>
            </a:r>
            <a:endParaRPr lang="en-US" altLang="ja-JP" sz="1600" dirty="0">
              <a:ea typeface="ＭＳ Ｐゴシック"/>
              <a:cs typeface="Calibri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41529" y="653163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si-LK" altLang="ja-JP" dirty="0" err="1">
                <a:ea typeface="ＭＳ Ｐゴシック"/>
              </a:rPr>
              <a:t>සැ.යු</a:t>
            </a:r>
            <a:r>
              <a:rPr lang="si-LK" altLang="ja-JP" dirty="0">
                <a:ea typeface="ＭＳ Ｐゴシック"/>
              </a:rPr>
              <a:t>.</a:t>
            </a:r>
            <a:endParaRPr kumimoji="1" lang="ja-JP" altLang="en-US" dirty="0">
              <a:ea typeface="ＭＳ Ｐゴシック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948944"/>
            <a:ext cx="6453185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ja-JP" altLang="en-US" sz="1600" dirty="0">
                <a:ea typeface="ＭＳ Ｐゴシック"/>
              </a:rPr>
              <a:t>○</a:t>
            </a:r>
            <a:r>
              <a:rPr lang="en-US" altLang="ja-JP" sz="1600" dirty="0">
                <a:ea typeface="ＭＳ Ｐゴシック"/>
              </a:rPr>
              <a:t>	</a:t>
            </a:r>
            <a:r>
              <a:rPr lang="si-LK" altLang="ja-JP" sz="1600" dirty="0">
                <a:ea typeface="ＭＳ Ｐゴシック"/>
              </a:rPr>
              <a:t>දුරකථන භාෂා පරිවර්තන සේවාව යනු ඔබ රෝහලේ </a:t>
            </a:r>
            <a:r>
              <a:rPr lang="si-LK" altLang="ja-JP" sz="1600" dirty="0" err="1">
                <a:ea typeface="ＭＳ Ｐゴシック"/>
              </a:rPr>
              <a:t>සේවාවන්</a:t>
            </a:r>
            <a:r>
              <a:rPr lang="si-LK" altLang="ja-JP" sz="1600" dirty="0">
                <a:ea typeface="ＭＳ Ｐゴシック"/>
              </a:rPr>
              <a:t> ලබා ගැනීමේ දී භාවිතා කල හැකි සේවාවකි.</a:t>
            </a:r>
          </a:p>
          <a:p>
            <a:pPr marL="361950" indent="4763" algn="just"/>
            <a:r>
              <a:rPr lang="si-LK" altLang="ja-JP" sz="1600" dirty="0">
                <a:ea typeface="ＭＳ Ｐゴシック"/>
              </a:rPr>
              <a:t>ඔබ රෝහලේ </a:t>
            </a:r>
            <a:r>
              <a:rPr lang="si-LK" altLang="ja-JP" sz="1600" dirty="0" err="1">
                <a:ea typeface="ＭＳ Ｐゴシック"/>
              </a:rPr>
              <a:t>සේවාවන්</a:t>
            </a:r>
            <a:r>
              <a:rPr lang="si-LK" altLang="ja-JP" sz="1600" dirty="0">
                <a:ea typeface="ＭＳ Ｐゴシック"/>
              </a:rPr>
              <a:t> ලබා </a:t>
            </a:r>
            <a:r>
              <a:rPr lang="si-LK" altLang="ja-JP" sz="1600" dirty="0" err="1">
                <a:ea typeface="ＭＳ Ｐゴシック"/>
              </a:rPr>
              <a:t>නොගන්නා</a:t>
            </a:r>
            <a:r>
              <a:rPr lang="si-LK" altLang="ja-JP" sz="1600" dirty="0">
                <a:ea typeface="ＭＳ Ｐゴシック"/>
              </a:rPr>
              <a:t> විට දී මෙම සේවාව භාවිතා කල </a:t>
            </a:r>
            <a:r>
              <a:rPr lang="si-LK" altLang="ja-JP" sz="1600" dirty="0" err="1">
                <a:ea typeface="ＭＳ Ｐゴシック"/>
              </a:rPr>
              <a:t>නොහැක</a:t>
            </a:r>
            <a:r>
              <a:rPr lang="si-LK" altLang="ja-JP" sz="1600" dirty="0">
                <a:ea typeface="ＭＳ Ｐゴシック"/>
              </a:rPr>
              <a:t>.</a:t>
            </a:r>
            <a:endParaRPr lang="ja-JP" altLang="en-US" sz="1600" dirty="0">
              <a:ea typeface="ＭＳ Ｐゴシック"/>
              <a:cs typeface="Calibri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2000" dirty="0">
                <a:ea typeface="ＭＳ Ｐゴシック"/>
              </a:rPr>
              <a:t>　　　　　　　　　　　</a:t>
            </a:r>
            <a:r>
              <a:rPr lang="si-LK" altLang="ja-JP" sz="2000" dirty="0">
                <a:ea typeface="ＭＳ Ｐゴシック"/>
              </a:rPr>
              <a:t> </a:t>
            </a:r>
            <a:r>
              <a:rPr lang="ja-JP" altLang="en-US" sz="2000" dirty="0">
                <a:ea typeface="ＭＳ Ｐゴシック"/>
              </a:rPr>
              <a:t>　　　　　</a:t>
            </a:r>
            <a:r>
              <a:rPr lang="si-LK" altLang="ja-JP" sz="2000" dirty="0">
                <a:ea typeface="ＭＳ Ｐゴシック"/>
              </a:rPr>
              <a:t>වර්ෂ _____ , ______මස _____දින</a:t>
            </a:r>
            <a:endParaRPr lang="en-US" altLang="ja-JP" sz="2000" dirty="0">
              <a:ea typeface="ＭＳ Ｐゴシック"/>
            </a:endParaRPr>
          </a:p>
          <a:p>
            <a:r>
              <a:rPr lang="ja-JP" altLang="en-US" sz="2000" dirty="0">
                <a:ea typeface="ＭＳ Ｐゴシック"/>
              </a:rPr>
              <a:t>　　　　　　　　　　　</a:t>
            </a:r>
            <a:r>
              <a:rPr lang="si-LK" altLang="ja-JP" sz="2000" dirty="0">
                <a:ea typeface="ＭＳ Ｐゴシック"/>
              </a:rPr>
              <a:t> </a:t>
            </a:r>
            <a:r>
              <a:rPr lang="ja-JP" altLang="en-US" sz="2000" dirty="0">
                <a:ea typeface="ＭＳ Ｐゴシック"/>
              </a:rPr>
              <a:t>　　　　　</a:t>
            </a:r>
            <a:r>
              <a:rPr lang="si-LK" altLang="ja-JP" sz="2000" dirty="0">
                <a:ea typeface="ＭＳ Ｐゴシック"/>
              </a:rPr>
              <a:t>නම</a:t>
            </a:r>
            <a:r>
              <a:rPr lang="ja-JP" altLang="en-US" sz="2000" dirty="0">
                <a:ea typeface="ＭＳ Ｐゴシック"/>
              </a:rPr>
              <a:t>　　　　　　　　　　　　　　　　　　　　　</a:t>
            </a:r>
            <a:endParaRPr lang="en-US" altLang="ja-JP" sz="2000" dirty="0">
              <a:ea typeface="ＭＳ Ｐゴシック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154429" y="85559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si-LK" altLang="ja-JP" sz="2000" dirty="0"/>
              <a:t>ඔව්</a:t>
            </a:r>
            <a:endParaRPr kumimoji="1" lang="ja-JP" altLang="en-US" sz="2000" dirty="0"/>
          </a:p>
        </p:txBody>
      </p:sp>
      <p:sp>
        <p:nvSpPr>
          <p:cNvPr id="11" name="角丸四角形 10"/>
          <p:cNvSpPr/>
          <p:nvPr/>
        </p:nvSpPr>
        <p:spPr>
          <a:xfrm>
            <a:off x="3991927" y="85559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si-LK" altLang="ja-JP" sz="2000" dirty="0">
                <a:solidFill>
                  <a:schemeClr val="tx1"/>
                </a:solidFill>
              </a:rPr>
              <a:t>නැත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-34245" y="8086762"/>
            <a:ext cx="6858001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si-LK" altLang="ja-JP" b="1" dirty="0">
                <a:ea typeface="ＭＳ Ｐゴシック"/>
              </a:rPr>
              <a:t>ඔබ දුරකථන භාෂා පරිවර්තන සේවාව ලබා ගන්නේ ද? </a:t>
            </a:r>
            <a:endParaRPr lang="ja-JP" altLang="en-US" dirty="0">
              <a:ea typeface="ＭＳ Ｐゴシック"/>
            </a:endParaRPr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2AABA9ED-048D-4DD5-95C6-D9DE6A647D6A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526549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2060"/>
                </a:solidFill>
              </a:rPr>
              <a:t>電話通訳（でんわつうやく）サービス</a:t>
            </a:r>
            <a:r>
              <a:rPr kumimoji="1" lang="ja-JP" altLang="en-US" sz="2800" b="1" dirty="0">
                <a:solidFill>
                  <a:srgbClr val="002060"/>
                </a:solidFill>
              </a:rPr>
              <a:t>について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dirty="0"/>
              <a:t>　あなた</a:t>
            </a:r>
            <a:r>
              <a:rPr lang="ja-JP" altLang="en-US" dirty="0"/>
              <a:t>が病院（びょういん）でみてもらうときに、「電話通訳（でんわつうやく）サービス」を使（つか）うことができます。</a:t>
            </a:r>
            <a:endParaRPr lang="en-US" altLang="ja-JP" dirty="0"/>
          </a:p>
          <a:p>
            <a:pPr algn="just"/>
            <a:r>
              <a:rPr lang="ja-JP" altLang="en-US" dirty="0"/>
              <a:t>　下（した）に書（か）いてあることを確認（かくにん）してください。</a:t>
            </a:r>
            <a:endParaRPr lang="en-US" altLang="ja-JP" dirty="0"/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電話通訳（でんわつうやく）サービスの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内容（ないよう）と使（つか）い方（かた）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電話（でんわ）を病院（びょういん）の外（そと）にいる通訳（つうやく）につなぎます。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通訳（つうやく）が、あなたが話（はな）すことを日本語（にほんご）にして、病院（びょういん）のスタッフに伝（つた）えます。また、病院（びょういん）のスタッフが話（はな）すことを、通訳（つうやく）があなたの言葉（ことば）にして、あなたに伝（つた）え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受付（うけつけ）・会計（かいけい）・診察（しんさつ）など、病院（びょういん）のスタッフと話（はな）すときに使（つか）うことができます。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お金（かね）は（①１回（かい）●円　②△分（ふん）まで◆円、△分（ふん）からは▲分</a:t>
            </a:r>
            <a:r>
              <a:rPr lang="ja-JP" altLang="en-US" dirty="0">
                <a:solidFill>
                  <a:srgbClr val="FF0000"/>
                </a:solidFill>
              </a:rPr>
              <a:t>（ふん）</a:t>
            </a:r>
            <a:r>
              <a:rPr lang="ja-JP" altLang="en-US" dirty="0"/>
              <a:t>で□円</a:t>
            </a:r>
            <a:r>
              <a:rPr lang="ja-JP" altLang="en-US" dirty="0">
                <a:solidFill>
                  <a:srgbClr val="FF0000"/>
                </a:solidFill>
              </a:rPr>
              <a:t>（えん）</a:t>
            </a:r>
            <a:r>
              <a:rPr lang="ja-JP" altLang="en-US" dirty="0"/>
              <a:t>　③無料（むりょう））です。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  お金（かね）を、</a:t>
            </a:r>
            <a:r>
              <a:rPr lang="ja-JP" altLang="ja-JP" dirty="0"/>
              <a:t>会計</a:t>
            </a:r>
            <a:r>
              <a:rPr lang="ja-JP" altLang="en-US" dirty="0"/>
              <a:t>（かいけい）</a:t>
            </a:r>
            <a:r>
              <a:rPr lang="ja-JP" altLang="ja-JP" dirty="0"/>
              <a:t>の</a:t>
            </a:r>
            <a:r>
              <a:rPr lang="ja-JP" altLang="en-US" dirty="0"/>
              <a:t>ときにはらってください。</a:t>
            </a:r>
            <a:endParaRPr lang="en-US" altLang="ja-JP" dirty="0"/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/>
              <a:t>注意点（ちゅうい）すること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電話通訳（でんわつうやく）はあなたが病院（びょういん）でみてもらうとき</a:t>
            </a:r>
            <a:r>
              <a:rPr lang="ja-JP" altLang="ja-JP" dirty="0"/>
              <a:t>の</a:t>
            </a:r>
            <a:r>
              <a:rPr lang="ja-JP" altLang="en-US" dirty="0"/>
              <a:t>サービス</a:t>
            </a:r>
            <a:r>
              <a:rPr lang="ja-JP" altLang="ja-JP" dirty="0"/>
              <a:t>で</a:t>
            </a:r>
            <a:r>
              <a:rPr lang="ja-JP" altLang="en-US" dirty="0"/>
              <a:t>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　 　病院（びょういん）でみてもらうとき以外（いがい）では使</a:t>
            </a:r>
            <a:r>
              <a:rPr lang="ja-JP" altLang="en-US" dirty="0">
                <a:solidFill>
                  <a:srgbClr val="FF0000"/>
                </a:solidFill>
              </a:rPr>
              <a:t>（つか）</a:t>
            </a:r>
            <a:r>
              <a:rPr lang="ja-JP" altLang="en-US" dirty="0"/>
              <a:t>えません。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ja-JP" altLang="en-US" sz="2000" dirty="0"/>
              <a:t>年（ねん）　　　　　月（がつ）　　　　日（にち）</a:t>
            </a:r>
            <a:endParaRPr lang="en-US" altLang="ja-JP" sz="2000" dirty="0"/>
          </a:p>
          <a:p>
            <a:r>
              <a:rPr lang="ja-JP" altLang="en-US" sz="2000" dirty="0"/>
              <a:t>　　　　　　　　　　　お名前（なまえ）　　　　　　　　　　　　　　　　　　　　　　　　　　　　</a:t>
            </a:r>
            <a:endParaRPr lang="en-US" altLang="ja-JP" sz="2000" dirty="0"/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はい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/>
              <a:t>電話通訳（でんわつうやく）サービスを使（つか）いますか？</a:t>
            </a:r>
            <a:endParaRPr lang="ja-JP" altLang="en-US" sz="2000" dirty="0"/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A6EB58F3-F955-4BF6-8DC7-0659F64739CD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4123978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BDAE50DFFD0FA479344EA81F51943FB" ma:contentTypeVersion="2" ma:contentTypeDescription="新しいドキュメントを作成します。" ma:contentTypeScope="" ma:versionID="8446ae1cafaaef871f4ce3f8af46a9d7">
  <xsd:schema xmlns:xsd="http://www.w3.org/2001/XMLSchema" xmlns:xs="http://www.w3.org/2001/XMLSchema" xmlns:p="http://schemas.microsoft.com/office/2006/metadata/properties" xmlns:ns2="12ab0ed9-6fc6-41ee-b92c-b47ef73c9bc2" targetNamespace="http://schemas.microsoft.com/office/2006/metadata/properties" ma:root="true" ma:fieldsID="c6bbef5237369b3f94a7b5fdeb5148de" ns2:_="">
    <xsd:import namespace="12ab0ed9-6fc6-41ee-b92c-b47ef73c9b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b0ed9-6fc6-41ee-b92c-b47ef73c9bc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6F8A109-A708-4201-945F-5AF854EDBE25}"/>
</file>

<file path=customXml/itemProps2.xml><?xml version="1.0" encoding="utf-8"?>
<ds:datastoreItem xmlns:ds="http://schemas.openxmlformats.org/officeDocument/2006/customXml" ds:itemID="{AA678147-11B1-4BCF-9FCA-8DB3127C64F8}"/>
</file>

<file path=customXml/itemProps3.xml><?xml version="1.0" encoding="utf-8"?>
<ds:datastoreItem xmlns:ds="http://schemas.openxmlformats.org/officeDocument/2006/customXml" ds:itemID="{0909D4E2-10B1-430B-B050-09D76A20349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762</TotalTime>
  <Words>1062</Words>
  <Application>Microsoft Office PowerPoint</Application>
  <PresentationFormat>A4 210 x 297 mm</PresentationFormat>
  <Paragraphs>42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北別府 彩</dc:creator>
  <cp:lastModifiedBy>Aya Kitabeppu(BRICK's)</cp:lastModifiedBy>
  <cp:revision>109</cp:revision>
  <cp:lastPrinted>2021-04-05T11:53:37Z</cp:lastPrinted>
  <dcterms:created xsi:type="dcterms:W3CDTF">2021-04-05T11:12:35Z</dcterms:created>
  <dcterms:modified xsi:type="dcterms:W3CDTF">2021-09-21T03:52:48Z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0x0101002BDAE50DFFD0FA479344EA81F51943FB</vt:lpwstr>
  </property>
</Properties>
</file>