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  <p:sldId id="257" r:id="rId6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遠藤 舞" initials="遠藤" lastIdx="1" clrIdx="0"/>
  <p:cmAuthor id="2" name="林 可樺" initials="林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5F5095-3E0C-4DB5-8EA2-463B68E8C3A7}" v="318" dt="2021-07-13T23:40:20.3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8" autoAdjust="0"/>
    <p:restoredTop sz="94660"/>
  </p:normalViewPr>
  <p:slideViewPr>
    <p:cSldViewPr snapToGrid="0">
      <p:cViewPr varScale="1">
        <p:scale>
          <a:sx n="69" d="100"/>
          <a:sy n="69" d="100"/>
        </p:scale>
        <p:origin x="233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3255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143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933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58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02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651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1615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3894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123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818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593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C5267-4EAF-4614-9D55-3D1BB50CF71E}" type="datetimeFigureOut">
              <a:rPr kumimoji="1" lang="ja-JP" altLang="en-US" smtClean="0"/>
              <a:t>2022/2/8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070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72112"/>
            <a:ext cx="6858000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kumimoji="1" lang="th-TH" altLang="ja-JP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บริการล่ามทางโทรศัพท์</a:t>
            </a:r>
            <a:endParaRPr kumimoji="1" lang="ja-JP" altLang="en-US" sz="1600" b="1" dirty="0">
              <a:solidFill>
                <a:srgbClr val="002060"/>
              </a:solidFill>
              <a:latin typeface="Tahoma" panose="020B0604030504040204" pitchFamily="34" charset="0"/>
              <a:ea typeface="ＭＳ Ｐゴシック"/>
              <a:cs typeface="Tahoma" panose="020B0604030504040204" pitchFamily="34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2881" y="353548"/>
            <a:ext cx="6433185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th-TH" altLang="ja-JP" sz="1600" strike="sngStrike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altLang="ja-JP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ท่านสามารถใช้ “บริการล่ามทางโทรศัพท์”ได้ในกรณีที่เข้ารับการตรวจที่โรงพยาบาล </a:t>
            </a:r>
            <a:endParaRPr lang="en-US" altLang="ja-JP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ja-JP" altLang="en-US" sz="1600" dirty="0">
                <a:latin typeface="Tahoma" panose="020B0604030504040204" pitchFamily="34" charset="0"/>
                <a:ea typeface="ＭＳ Ｐゴシック"/>
                <a:cs typeface="Tahoma" panose="020B0604030504040204" pitchFamily="34" charset="0"/>
              </a:rPr>
              <a:t>　</a:t>
            </a:r>
            <a:r>
              <a:rPr lang="th-TH" altLang="ja-JP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กรุณาตรวจสอบรายละเอียดตามที่ระบุไว้ด้านล่างดังต่อไปนี้</a:t>
            </a:r>
            <a:endParaRPr lang="en-US" altLang="ja-JP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41920" y="1651234"/>
            <a:ext cx="6453185" cy="58273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kumimoji="1" lang="th-TH" altLang="ja-JP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วิธีการใช้งานและรายละเอียดบริการล่ามทางโทรศัพท์</a:t>
            </a:r>
            <a:endParaRPr lang="ja-JP" altLang="en-US" sz="1600" dirty="0">
              <a:latin typeface="Tahoma" panose="020B0604030504040204" pitchFamily="34" charset="0"/>
              <a:ea typeface="ＭＳ Ｐゴシック"/>
              <a:cs typeface="Tahoma" panose="020B0604030504040204" pitchFamily="34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5200" y="2317857"/>
            <a:ext cx="6459905" cy="427809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61950" indent="-361950" algn="just"/>
            <a:r>
              <a:rPr lang="ja-JP" altLang="en-US" sz="1600" dirty="0">
                <a:latin typeface="Tahoma" panose="020B0604030504040204" pitchFamily="34" charset="0"/>
                <a:ea typeface="ＭＳ Ｐゴシック"/>
                <a:cs typeface="Tahoma" panose="020B0604030504040204" pitchFamily="34" charset="0"/>
              </a:rPr>
              <a:t>○</a:t>
            </a:r>
            <a:r>
              <a:rPr lang="en-US" altLang="ja-JP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altLang="ja-JP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ต่อสายโทรศัพท์หาล่ามที่อยู่นอกโรงพยาบาล</a:t>
            </a:r>
            <a:endParaRPr lang="en-US" altLang="ja-JP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61950" indent="-361950" algn="just"/>
            <a:endParaRPr lang="ja-JP" altLang="en-US" sz="1600" dirty="0">
              <a:latin typeface="Tahoma" panose="020B0604030504040204" pitchFamily="34" charset="0"/>
              <a:ea typeface="ＭＳ Ｐゴシック"/>
              <a:cs typeface="Tahoma" panose="020B0604030504040204" pitchFamily="34" charset="0"/>
            </a:endParaRPr>
          </a:p>
          <a:p>
            <a:pPr marL="361950" indent="-361950" algn="just"/>
            <a:r>
              <a:rPr lang="ja-JP" altLang="en-US" sz="1600" dirty="0">
                <a:latin typeface="Tahoma" panose="020B0604030504040204" pitchFamily="34" charset="0"/>
                <a:ea typeface="ＭＳ Ｐゴシック"/>
                <a:cs typeface="Tahoma" panose="020B0604030504040204" pitchFamily="34" charset="0"/>
              </a:rPr>
              <a:t>○</a:t>
            </a:r>
            <a:r>
              <a:rPr lang="en-US" altLang="ja-JP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altLang="ja-JP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ล่ามจะแปลสิ่งที่ท่านพูดเป็นภาษาญี่ปุ่นและถ่ายทอดให้กับเจ้าหน้าที่ของโรงพยาบาล นอกจากนี้ ล่ามจะแปลสิ่งที่เจ้าหน้าที่โรงพยาบาลพูดให้เป็นภาษาของท่าน และถ่ายทอดให้คุณทราบ</a:t>
            </a:r>
            <a:endParaRPr lang="en-US" altLang="ja-JP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61950" indent="-361950" algn="just"/>
            <a:endParaRPr lang="ja-JP" altLang="en-US" sz="1600" dirty="0">
              <a:latin typeface="Tahoma" panose="020B0604030504040204" pitchFamily="34" charset="0"/>
              <a:ea typeface="ＭＳ Ｐゴシック"/>
              <a:cs typeface="Tahoma" panose="020B0604030504040204" pitchFamily="34" charset="0"/>
            </a:endParaRPr>
          </a:p>
          <a:p>
            <a:pPr marL="361950" indent="-361950" algn="just"/>
            <a:r>
              <a:rPr lang="ja-JP" altLang="en-US" sz="1600" dirty="0">
                <a:latin typeface="Tahoma" panose="020B0604030504040204" pitchFamily="34" charset="0"/>
                <a:ea typeface="ＭＳ Ｐゴシック"/>
                <a:cs typeface="Tahoma" panose="020B0604030504040204" pitchFamily="34" charset="0"/>
              </a:rPr>
              <a:t>○</a:t>
            </a:r>
            <a:r>
              <a:rPr lang="en-US" altLang="ja-JP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altLang="ja-JP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ท่านสามารถใช้บริการได้ทุกครั้งที่มีการพูดคุยสนทนากับเจ้าหน้าที่โรงพยาบาล เช่น การติดต่อสอบถามข้อมูลที่ประชาสัมพันธ์ การชำระเงิน การตรวจวินิจฉัย เป็นต้น </a:t>
            </a:r>
            <a:endParaRPr lang="en-US" altLang="ja-JP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61950" indent="-361950" algn="just"/>
            <a:endParaRPr lang="ja-JP" altLang="en-US" sz="1600" dirty="0">
              <a:latin typeface="Tahoma" panose="020B0604030504040204" pitchFamily="34" charset="0"/>
              <a:ea typeface="ＭＳ Ｐゴシック"/>
              <a:cs typeface="Tahoma" panose="020B0604030504040204" pitchFamily="34" charset="0"/>
            </a:endParaRPr>
          </a:p>
          <a:p>
            <a:pPr marL="361950" indent="-361950" algn="just"/>
            <a:r>
              <a:rPr lang="ja-JP" altLang="en-US" sz="1600" dirty="0">
                <a:latin typeface="Tahoma" panose="020B0604030504040204" pitchFamily="34" charset="0"/>
                <a:ea typeface="ＭＳ Ｐゴシック"/>
                <a:cs typeface="Tahoma" panose="020B0604030504040204" pitchFamily="34" charset="0"/>
              </a:rPr>
              <a:t>○</a:t>
            </a:r>
            <a:r>
              <a:rPr lang="en-US" altLang="ja-JP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altLang="ja-JP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ค่าบริการ</a:t>
            </a:r>
            <a:r>
              <a:rPr lang="ja-JP" alt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ja-JP" altLang="en-US" sz="1600" dirty="0">
                <a:latin typeface="Tahoma" panose="020B0604030504040204" pitchFamily="34" charset="0"/>
                <a:ea typeface="ＭＳ Ｐゴシック"/>
                <a:cs typeface="Tahoma" panose="020B0604030504040204" pitchFamily="34" charset="0"/>
              </a:rPr>
              <a:t>（①</a:t>
            </a:r>
            <a:r>
              <a:rPr lang="th-TH" altLang="ja-JP" sz="1600" dirty="0">
                <a:latin typeface="Tahoma" panose="020B0604030504040204" pitchFamily="34" charset="0"/>
                <a:ea typeface="ＭＳ Ｐゴシック"/>
                <a:cs typeface="Tahoma" panose="020B0604030504040204" pitchFamily="34" charset="0"/>
              </a:rPr>
              <a:t>ค่าใช้บริการ</a:t>
            </a:r>
            <a:r>
              <a:rPr lang="ja-JP" altLang="en-US" sz="1600" dirty="0">
                <a:latin typeface="Tahoma" panose="020B0604030504040204" pitchFamily="34" charset="0"/>
                <a:ea typeface="ＭＳ Ｐゴシック"/>
                <a:cs typeface="Tahoma" panose="020B0604030504040204" pitchFamily="34" charset="0"/>
              </a:rPr>
              <a:t>１</a:t>
            </a:r>
            <a:r>
              <a:rPr lang="th-TH" altLang="ja-JP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ครั้งคิดเป็นเงิน </a:t>
            </a:r>
            <a:r>
              <a:rPr lang="ja-JP" altLang="en-US" sz="1600" dirty="0">
                <a:latin typeface="Tahoma" panose="020B0604030504040204" pitchFamily="34" charset="0"/>
                <a:ea typeface="ＭＳ Ｐゴシック"/>
                <a:cs typeface="Tahoma" panose="020B0604030504040204" pitchFamily="34" charset="0"/>
              </a:rPr>
              <a:t>●</a:t>
            </a:r>
            <a:r>
              <a:rPr lang="th-TH" altLang="ja-JP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เยน</a:t>
            </a:r>
            <a:r>
              <a:rPr lang="ja-JP" altLang="en-US" sz="1600" dirty="0">
                <a:latin typeface="Tahoma" panose="020B0604030504040204" pitchFamily="34" charset="0"/>
                <a:ea typeface="ＭＳ Ｐゴシック"/>
                <a:cs typeface="Tahoma" panose="020B0604030504040204" pitchFamily="34" charset="0"/>
              </a:rPr>
              <a:t>　</a:t>
            </a:r>
            <a:r>
              <a:rPr lang="th-TH" altLang="ja-JP" sz="1600" dirty="0">
                <a:latin typeface="Tahoma" panose="020B0604030504040204" pitchFamily="34" charset="0"/>
                <a:ea typeface="ＭＳ Ｐゴシック"/>
                <a:cs typeface="Tahoma" panose="020B0604030504040204" pitchFamily="34" charset="0"/>
              </a:rPr>
              <a:t>   </a:t>
            </a:r>
            <a:r>
              <a:rPr lang="ja-JP" altLang="en-US" sz="1600" dirty="0">
                <a:latin typeface="Tahoma" panose="020B0604030504040204" pitchFamily="34" charset="0"/>
                <a:ea typeface="ＭＳ Ｐゴシック"/>
                <a:cs typeface="Tahoma" panose="020B0604030504040204" pitchFamily="34" charset="0"/>
              </a:rPr>
              <a:t>②</a:t>
            </a:r>
            <a:r>
              <a:rPr lang="th-TH" altLang="ja-JP" sz="1600" dirty="0">
                <a:latin typeface="Tahoma" panose="020B0604030504040204" pitchFamily="34" charset="0"/>
                <a:ea typeface="ＭＳ Ｐゴシック"/>
                <a:cs typeface="Tahoma" panose="020B0604030504040204" pitchFamily="34" charset="0"/>
              </a:rPr>
              <a:t>ค่าบริการแบบกำหนดเวลา </a:t>
            </a:r>
            <a:r>
              <a:rPr lang="ja-JP" altLang="en-US" sz="1600" dirty="0">
                <a:latin typeface="Tahoma" panose="020B0604030504040204" pitchFamily="34" charset="0"/>
                <a:ea typeface="ＭＳ Ｐゴシック"/>
                <a:cs typeface="Tahoma" panose="020B0604030504040204" pitchFamily="34" charset="0"/>
              </a:rPr>
              <a:t>△</a:t>
            </a:r>
            <a:r>
              <a:rPr lang="th-TH" altLang="ja-JP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นาทีคิดเป็นเงิน </a:t>
            </a:r>
            <a:r>
              <a:rPr lang="ja-JP" altLang="en-US" sz="1600" dirty="0">
                <a:latin typeface="Tahoma" panose="020B0604030504040204" pitchFamily="34" charset="0"/>
                <a:ea typeface="ＭＳ Ｐゴシック"/>
                <a:cs typeface="Tahoma" panose="020B0604030504040204" pitchFamily="34" charset="0"/>
              </a:rPr>
              <a:t>◆</a:t>
            </a:r>
            <a:r>
              <a:rPr lang="th-TH" altLang="ja-JP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เยน</a:t>
            </a:r>
            <a:r>
              <a:rPr lang="ja-JP" altLang="en-US" sz="1600" dirty="0">
                <a:latin typeface="Tahoma" panose="020B0604030504040204" pitchFamily="34" charset="0"/>
                <a:ea typeface="ＭＳ Ｐゴシック"/>
                <a:cs typeface="Tahoma" panose="020B0604030504040204" pitchFamily="34" charset="0"/>
              </a:rPr>
              <a:t>、</a:t>
            </a:r>
            <a:r>
              <a:rPr lang="th-TH" altLang="ja-JP" sz="1600" dirty="0">
                <a:latin typeface="Tahoma" panose="020B0604030504040204" pitchFamily="34" charset="0"/>
                <a:ea typeface="ＭＳ Ｐゴシック"/>
                <a:cs typeface="Tahoma" panose="020B0604030504040204" pitchFamily="34" charset="0"/>
              </a:rPr>
              <a:t>กรณีเกินกำหนดระยะเวลาดังกล่าว </a:t>
            </a:r>
            <a:r>
              <a:rPr lang="th-TH" altLang="ja-JP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ตั้งแต่นาทีที่ </a:t>
            </a:r>
            <a:r>
              <a:rPr lang="ja-JP" altLang="en-US" sz="1600" dirty="0">
                <a:latin typeface="Tahoma" panose="020B0604030504040204" pitchFamily="34" charset="0"/>
                <a:ea typeface="ＭＳ Ｐゴシック"/>
                <a:cs typeface="Tahoma" panose="020B0604030504040204" pitchFamily="34" charset="0"/>
              </a:rPr>
              <a:t>△</a:t>
            </a:r>
            <a:r>
              <a:rPr lang="th-TH" altLang="ja-JP" sz="1600" dirty="0">
                <a:latin typeface="Tahoma" panose="020B0604030504040204" pitchFamily="34" charset="0"/>
                <a:ea typeface="ＭＳ Ｐゴシック"/>
                <a:cs typeface="Tahoma" panose="020B0604030504040204" pitchFamily="34" charset="0"/>
              </a:rPr>
              <a:t>เป็นต้นไป คิด</a:t>
            </a:r>
            <a:r>
              <a:rPr lang="th-TH" altLang="ja-JP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ค่าบริการเท่ากับ </a:t>
            </a:r>
            <a:r>
              <a:rPr lang="ja-JP" altLang="en-US" sz="1600" dirty="0">
                <a:latin typeface="Tahoma" panose="020B0604030504040204" pitchFamily="34" charset="0"/>
                <a:ea typeface="ＭＳ Ｐゴシック"/>
                <a:cs typeface="Tahoma" panose="020B0604030504040204" pitchFamily="34" charset="0"/>
              </a:rPr>
              <a:t>□</a:t>
            </a:r>
            <a:r>
              <a:rPr lang="th-TH" altLang="ja-JP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เยน</a:t>
            </a:r>
            <a:r>
              <a:rPr lang="th-TH" altLang="ja-JP" sz="1600" dirty="0">
                <a:latin typeface="Tahoma" panose="020B0604030504040204" pitchFamily="34" charset="0"/>
                <a:ea typeface="ＭＳ Ｐゴシック"/>
                <a:cs typeface="Tahoma" panose="020B0604030504040204" pitchFamily="34" charset="0"/>
              </a:rPr>
              <a:t>ต่อ </a:t>
            </a:r>
            <a:r>
              <a:rPr lang="ja-JP" altLang="en-US" sz="1600" dirty="0">
                <a:latin typeface="Tahoma" panose="020B0604030504040204" pitchFamily="34" charset="0"/>
                <a:ea typeface="ＭＳ Ｐゴシック"/>
                <a:cs typeface="Tahoma" panose="020B0604030504040204" pitchFamily="34" charset="0"/>
              </a:rPr>
              <a:t>▲</a:t>
            </a:r>
            <a:r>
              <a:rPr lang="th-TH" altLang="ja-JP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นาที </a:t>
            </a:r>
          </a:p>
          <a:p>
            <a:pPr marL="361950" indent="-361950" algn="just"/>
            <a:r>
              <a:rPr lang="th-TH" altLang="ja-JP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ja-JP" altLang="en-US" sz="1600" dirty="0">
                <a:latin typeface="Tahoma" panose="020B0604030504040204" pitchFamily="34" charset="0"/>
                <a:ea typeface="ＭＳ Ｐゴシック"/>
                <a:cs typeface="Tahoma" panose="020B0604030504040204" pitchFamily="34" charset="0"/>
              </a:rPr>
              <a:t>③</a:t>
            </a:r>
            <a:r>
              <a:rPr lang="th-TH" altLang="ja-JP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ไม่เสียค่าบริการ</a:t>
            </a:r>
            <a:r>
              <a:rPr lang="ja-JP" altLang="en-US" sz="1600" dirty="0">
                <a:latin typeface="Tahoma" panose="020B0604030504040204" pitchFamily="34" charset="0"/>
                <a:ea typeface="ＭＳ Ｐゴシック"/>
                <a:cs typeface="Tahoma" panose="020B0604030504040204" pitchFamily="34" charset="0"/>
              </a:rPr>
              <a:t>）</a:t>
            </a:r>
            <a:endParaRPr lang="en-US" altLang="ja-JP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61950" indent="-361950" algn="just"/>
            <a:endParaRPr lang="ja-JP" altLang="en-US" sz="1600" dirty="0">
              <a:latin typeface="Tahoma" panose="020B0604030504040204" pitchFamily="34" charset="0"/>
              <a:ea typeface="ＭＳ Ｐゴシック"/>
              <a:cs typeface="Tahoma" panose="020B0604030504040204" pitchFamily="34" charset="0"/>
            </a:endParaRPr>
          </a:p>
          <a:p>
            <a:pPr marL="361950" indent="-361950" algn="just"/>
            <a:r>
              <a:rPr lang="ja-JP" altLang="en-US" sz="1600" dirty="0">
                <a:latin typeface="Tahoma" panose="020B0604030504040204" pitchFamily="34" charset="0"/>
                <a:ea typeface="ＭＳ Ｐゴシック"/>
                <a:cs typeface="Tahoma" panose="020B0604030504040204" pitchFamily="34" charset="0"/>
              </a:rPr>
              <a:t>○  </a:t>
            </a:r>
            <a:r>
              <a:rPr lang="th-TH" altLang="ja-JP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กรุณาชำระค่าบริการในตอนชำระเงิน</a:t>
            </a:r>
            <a:endParaRPr lang="en-US" altLang="ja-JP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141529" y="6651550"/>
            <a:ext cx="3246120" cy="35242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th-TH" altLang="ja-JP" sz="1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หมายเหตุ</a:t>
            </a:r>
            <a:endParaRPr kumimoji="1" lang="ja-JP" altLang="en-US" sz="1600" dirty="0">
              <a:solidFill>
                <a:schemeClr val="bg1"/>
              </a:solidFill>
              <a:latin typeface="Tahoma" panose="020B0604030504040204" pitchFamily="34" charset="0"/>
              <a:ea typeface="ＭＳ Ｐゴシック"/>
              <a:cs typeface="Tahoma" panose="020B0604030504040204" pitchFamily="34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1056" y="7068864"/>
            <a:ext cx="6453185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61950" indent="-361950"/>
            <a:r>
              <a:rPr lang="ja-JP" altLang="en-US" sz="1600" dirty="0">
                <a:latin typeface="Tahoma" panose="020B0604030504040204" pitchFamily="34" charset="0"/>
                <a:ea typeface="ＭＳ Ｐゴシック"/>
                <a:cs typeface="Tahoma" panose="020B0604030504040204" pitchFamily="34" charset="0"/>
              </a:rPr>
              <a:t>○</a:t>
            </a:r>
            <a:r>
              <a:rPr lang="en-US" altLang="ja-JP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th-TH" altLang="ja-JP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ท่านสามารถใช้บริการล่ามทางโทรศัพท์ได้เฉพาะในกรณีที่เข้ารับการตรวจวินิจฉัยที่โรงพยาบาลเท่านั้น ไม่สามารถใช้บริการนอกเหนือไปจากวัตถุประสงค์ดังกล่าวได้</a:t>
            </a:r>
            <a:endParaRPr lang="ja-JP" altLang="en-US" sz="1600" dirty="0">
              <a:latin typeface="Tahoma" panose="020B0604030504040204" pitchFamily="34" charset="0"/>
              <a:ea typeface="ＭＳ Ｐゴシック"/>
              <a:cs typeface="Tahoma" panose="020B0604030504040204" pitchFamily="34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1920" y="9121170"/>
            <a:ext cx="6555105" cy="6617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　　　　　　　　　　　　　　　　　　　　　　　　　　　</a:t>
            </a:r>
            <a:r>
              <a:rPr lang="th-TH" altLang="ja-JP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วัน </a:t>
            </a:r>
            <a:r>
              <a:rPr lang="ja-JP" altLang="en-US" sz="1600" dirty="0">
                <a:latin typeface="Tahoma" panose="020B0604030504040204" pitchFamily="34" charset="0"/>
                <a:ea typeface="ＭＳ Ｐゴシック"/>
                <a:cs typeface="Tahoma" panose="020B0604030504040204" pitchFamily="34" charset="0"/>
              </a:rPr>
              <a:t>　　　　　　　</a:t>
            </a:r>
            <a:r>
              <a:rPr lang="th-TH" altLang="ja-JP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เดือน </a:t>
            </a:r>
            <a:r>
              <a:rPr lang="ja-JP" alt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　　</a:t>
            </a:r>
            <a:r>
              <a:rPr lang="ja-JP" altLang="en-US" sz="1600" dirty="0">
                <a:latin typeface="Tahoma" panose="020B0604030504040204" pitchFamily="34" charset="0"/>
                <a:ea typeface="ＭＳ Ｐゴシック"/>
                <a:cs typeface="Tahoma" panose="020B0604030504040204" pitchFamily="34" charset="0"/>
              </a:rPr>
              <a:t>　　　　</a:t>
            </a:r>
            <a:r>
              <a:rPr lang="th-TH" altLang="ja-JP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ปี</a:t>
            </a:r>
            <a:endParaRPr lang="en-US" altLang="ja-JP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ja-JP" altLang="en-US"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　　　　　　　　　　　　　　　　　　　　　　　　　　　</a:t>
            </a:r>
            <a:r>
              <a:rPr lang="th-TH" altLang="ja-JP"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ชื่อ</a:t>
            </a:r>
            <a:r>
              <a:rPr lang="ja-JP" altLang="en-US" sz="1600" dirty="0">
                <a:latin typeface="Tahoma" panose="020B0604030504040204" pitchFamily="34" charset="0"/>
                <a:ea typeface="ＭＳ Ｐゴシック"/>
                <a:cs typeface="Tahoma" panose="020B0604030504040204" pitchFamily="34" charset="0"/>
              </a:rPr>
              <a:t>　　　　　　　　　　　　　　　　　　　　　　　　　　　　</a:t>
            </a:r>
            <a:endParaRPr lang="en-US" altLang="ja-JP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1154429" y="8530533"/>
            <a:ext cx="1395309" cy="5689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altLang="ja-JP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ใช่</a:t>
            </a:r>
            <a:endParaRPr kumimoji="1" lang="ja-JP" altLang="en-US" sz="16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3991927" y="8530533"/>
            <a:ext cx="1395309" cy="56894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altLang="ja-JP" sz="1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ไม่ใช่</a:t>
            </a:r>
            <a:endParaRPr kumimoji="1" lang="ja-JP" altLang="en-US" sz="1600" dirty="0">
              <a:solidFill>
                <a:schemeClr val="tx1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-34245" y="8191692"/>
            <a:ext cx="6858001" cy="33855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th-TH" altLang="ja-JP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ท่านต้องการใช้บริการล่ามทางโทรศัพท์หรือไม่</a:t>
            </a:r>
            <a:r>
              <a:rPr lang="ja-JP" altLang="en-US" sz="1600" b="1" dirty="0">
                <a:latin typeface="Tahoma" panose="020B0604030504040204" pitchFamily="34" charset="0"/>
                <a:ea typeface="ＭＳ Ｐゴシック"/>
                <a:cs typeface="Tahoma" panose="020B0604030504040204" pitchFamily="34" charset="0"/>
              </a:rPr>
              <a:t>？</a:t>
            </a:r>
            <a:endParaRPr lang="ja-JP" altLang="en-US" sz="1600" dirty="0">
              <a:latin typeface="Tahoma" panose="020B0604030504040204" pitchFamily="34" charset="0"/>
              <a:ea typeface="ＭＳ Ｐゴシック"/>
              <a:cs typeface="Tahoma" panose="020B0604030504040204" pitchFamily="34" charset="0"/>
            </a:endParaRPr>
          </a:p>
        </p:txBody>
      </p:sp>
      <p:sp>
        <p:nvSpPr>
          <p:cNvPr id="13" name="ホームベース 3">
            <a:extLst>
              <a:ext uri="{FF2B5EF4-FFF2-40B4-BE49-F238E27FC236}">
                <a16:creationId xmlns:a16="http://schemas.microsoft.com/office/drawing/2014/main" id="{EB9EE3C0-B59F-45A0-9229-08A3E2838D55}"/>
              </a:ext>
            </a:extLst>
          </p:cNvPr>
          <p:cNvSpPr/>
          <p:nvPr/>
        </p:nvSpPr>
        <p:spPr>
          <a:xfrm>
            <a:off x="-2764745" y="4626666"/>
            <a:ext cx="2730500" cy="983542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金額の部分は各医療機関にて設定の上、編集してください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119237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72112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rgbClr val="002060"/>
                </a:solidFill>
              </a:rPr>
              <a:t>電話通訳（でんわつうやく）サービス</a:t>
            </a:r>
            <a:r>
              <a:rPr kumimoji="1" lang="ja-JP" altLang="en-US" sz="2800" b="1" dirty="0">
                <a:solidFill>
                  <a:srgbClr val="002060"/>
                </a:solidFill>
              </a:rPr>
              <a:t>について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2881" y="505948"/>
            <a:ext cx="64331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dirty="0"/>
              <a:t>　あなた</a:t>
            </a:r>
            <a:r>
              <a:rPr lang="ja-JP" altLang="en-US" dirty="0"/>
              <a:t>が病院（びょういん）でみてもらうときに、「電話通訳（でんわつうやく）サービス」を使（つか）うことができます。</a:t>
            </a:r>
            <a:endParaRPr lang="en-US" altLang="ja-JP" dirty="0"/>
          </a:p>
          <a:p>
            <a:pPr algn="just"/>
            <a:r>
              <a:rPr lang="ja-JP" altLang="en-US" dirty="0"/>
              <a:t>　下（した）に書（か）いてあることを確認（かくにん）してください。</a:t>
            </a:r>
            <a:endParaRPr lang="en-US" altLang="ja-JP" dirty="0"/>
          </a:p>
        </p:txBody>
      </p:sp>
      <p:sp>
        <p:nvSpPr>
          <p:cNvPr id="7" name="角丸四角形 6"/>
          <p:cNvSpPr/>
          <p:nvPr/>
        </p:nvSpPr>
        <p:spPr>
          <a:xfrm>
            <a:off x="141920" y="1651234"/>
            <a:ext cx="6453185" cy="58273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電話通訳（でんわつうやく）サービスの</a:t>
            </a:r>
            <a:endParaRPr kumimoji="1" lang="en-US" altLang="ja-JP" sz="2000" dirty="0"/>
          </a:p>
          <a:p>
            <a:pPr algn="ctr"/>
            <a:r>
              <a:rPr kumimoji="1" lang="ja-JP" altLang="en-US" sz="2000" dirty="0"/>
              <a:t>内容（ないよう）と使（つか）い方（かた）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5200" y="2317857"/>
            <a:ext cx="645990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電話（でんわ）を病院（びょういん）の外（そと）にいる通訳（つうやく）につなぎます。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通訳（つうやく）が、あなたが話（はな）すことを日本語（にほんご）にして、病院（びょういん）のスタッフに伝（つた）えます。また、病院（びょういん）のスタッフが話（はな）すことを、通訳（つうやく）があなたの言葉（ことば）にして、あなたに伝（つた）え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受付（うけつけ）・会計（かいけい）・診察（しんさつ）など、病院（びょういん）のスタッフと話（はな）すときに使（つか）うことができます。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お金（かね）は（①１回（かい）●円　②△分（ふん）まで◆円、△分（ふん）からは▲分</a:t>
            </a:r>
            <a:r>
              <a:rPr lang="ja-JP" altLang="en-US" dirty="0">
                <a:solidFill>
                  <a:srgbClr val="FF0000"/>
                </a:solidFill>
              </a:rPr>
              <a:t>（ふん）</a:t>
            </a:r>
            <a:r>
              <a:rPr lang="ja-JP" altLang="en-US" dirty="0"/>
              <a:t>で□円</a:t>
            </a:r>
            <a:r>
              <a:rPr lang="ja-JP" altLang="en-US" dirty="0">
                <a:solidFill>
                  <a:srgbClr val="FF0000"/>
                </a:solidFill>
              </a:rPr>
              <a:t>（えん）</a:t>
            </a:r>
            <a:r>
              <a:rPr lang="ja-JP" altLang="en-US" dirty="0"/>
              <a:t>　③無料（むりょう））です。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  お金（かね）を、</a:t>
            </a:r>
            <a:r>
              <a:rPr lang="ja-JP" altLang="ja-JP" dirty="0"/>
              <a:t>会計</a:t>
            </a:r>
            <a:r>
              <a:rPr lang="ja-JP" altLang="en-US" dirty="0"/>
              <a:t>（かいけい）</a:t>
            </a:r>
            <a:r>
              <a:rPr lang="ja-JP" altLang="ja-JP" dirty="0"/>
              <a:t>の</a:t>
            </a:r>
            <a:r>
              <a:rPr lang="ja-JP" altLang="en-US" dirty="0"/>
              <a:t>ときにはらってください。</a:t>
            </a:r>
            <a:endParaRPr lang="en-US" altLang="ja-JP" dirty="0"/>
          </a:p>
        </p:txBody>
      </p:sp>
      <p:sp>
        <p:nvSpPr>
          <p:cNvPr id="9" name="角丸四角形 8"/>
          <p:cNvSpPr/>
          <p:nvPr/>
        </p:nvSpPr>
        <p:spPr>
          <a:xfrm>
            <a:off x="141529" y="6441690"/>
            <a:ext cx="3246120" cy="35242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/>
              <a:t>注意点（ちゅうい）すること</a:t>
            </a:r>
            <a:endParaRPr kumimoji="1" lang="ja-JP" altLang="en-US" sz="20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1056" y="6859004"/>
            <a:ext cx="64531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電話通訳（でんわつうやく）はあなたが病院（びょういん）でみてもらうとき</a:t>
            </a:r>
            <a:r>
              <a:rPr lang="ja-JP" altLang="ja-JP" dirty="0"/>
              <a:t>の</a:t>
            </a:r>
            <a:r>
              <a:rPr lang="ja-JP" altLang="en-US" dirty="0"/>
              <a:t>サービス</a:t>
            </a:r>
            <a:r>
              <a:rPr lang="ja-JP" altLang="ja-JP" dirty="0"/>
              <a:t>で</a:t>
            </a:r>
            <a:r>
              <a:rPr lang="ja-JP" altLang="en-US" dirty="0"/>
              <a:t>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　 　病院（びょういん）でみてもらうとき以外（いがい）では使</a:t>
            </a:r>
            <a:r>
              <a:rPr lang="ja-JP" altLang="en-US" dirty="0">
                <a:solidFill>
                  <a:srgbClr val="FF0000"/>
                </a:solidFill>
              </a:rPr>
              <a:t>（つか）</a:t>
            </a:r>
            <a:r>
              <a:rPr lang="ja-JP" altLang="en-US" dirty="0"/>
              <a:t>えません。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1920" y="9121170"/>
            <a:ext cx="655510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ja-JP" altLang="en-US" sz="2000" dirty="0"/>
              <a:t>年（ねん）　　　　　月（がつ）　　　　日（にち）</a:t>
            </a:r>
            <a:endParaRPr lang="en-US" altLang="ja-JP" sz="2000" dirty="0"/>
          </a:p>
          <a:p>
            <a:r>
              <a:rPr lang="ja-JP" altLang="en-US" sz="2000" dirty="0"/>
              <a:t>　　　　　　　　　　　お名前（なまえ）　　　　　　　　　　　　　　　　　　　　　　　　　　　　</a:t>
            </a:r>
            <a:endParaRPr lang="en-US" altLang="ja-JP" sz="2000" dirty="0"/>
          </a:p>
        </p:txBody>
      </p:sp>
      <p:sp>
        <p:nvSpPr>
          <p:cNvPr id="2" name="角丸四角形 1"/>
          <p:cNvSpPr/>
          <p:nvPr/>
        </p:nvSpPr>
        <p:spPr>
          <a:xfrm>
            <a:off x="1154429" y="8530533"/>
            <a:ext cx="1395309" cy="5689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はい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3991927" y="8530533"/>
            <a:ext cx="1395309" cy="56894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いいえ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-34245" y="8191692"/>
            <a:ext cx="6858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/>
              <a:t>電話通訳（でんわつうやく）サービスを使（つか）いますか？</a:t>
            </a:r>
            <a:endParaRPr lang="ja-JP" altLang="en-US" sz="2000" dirty="0"/>
          </a:p>
        </p:txBody>
      </p:sp>
      <p:sp>
        <p:nvSpPr>
          <p:cNvPr id="13" name="ホームベース 3">
            <a:extLst>
              <a:ext uri="{FF2B5EF4-FFF2-40B4-BE49-F238E27FC236}">
                <a16:creationId xmlns:a16="http://schemas.microsoft.com/office/drawing/2014/main" id="{EDE3FFF0-3216-42B1-AD4A-C5E635FF838A}"/>
              </a:ext>
            </a:extLst>
          </p:cNvPr>
          <p:cNvSpPr/>
          <p:nvPr/>
        </p:nvSpPr>
        <p:spPr>
          <a:xfrm>
            <a:off x="-2764745" y="4626666"/>
            <a:ext cx="2730500" cy="983542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金額の部分は各医療機関にて設定の上、編集してください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3526549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BDAE50DFFD0FA479344EA81F51943FB" ma:contentTypeVersion="2" ma:contentTypeDescription="新しいドキュメントを作成します。" ma:contentTypeScope="" ma:versionID="8446ae1cafaaef871f4ce3f8af46a9d7">
  <xsd:schema xmlns:xsd="http://www.w3.org/2001/XMLSchema" xmlns:xs="http://www.w3.org/2001/XMLSchema" xmlns:p="http://schemas.microsoft.com/office/2006/metadata/properties" xmlns:ns2="12ab0ed9-6fc6-41ee-b92c-b47ef73c9bc2" targetNamespace="http://schemas.microsoft.com/office/2006/metadata/properties" ma:root="true" ma:fieldsID="c6bbef5237369b3f94a7b5fdeb5148de" ns2:_="">
    <xsd:import namespace="12ab0ed9-6fc6-41ee-b92c-b47ef73c9bc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ab0ed9-6fc6-41ee-b92c-b47ef73c9bc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1C44F60-DB6B-4136-B879-313083B8276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698C51D-5B21-4989-8EE0-A7CA33DEA8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2ab0ed9-6fc6-41ee-b92c-b47ef73c9b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4538B18-DBF3-4679-84C6-CD95B5CD8C65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754</TotalTime>
  <Words>723</Words>
  <Application>Microsoft Office PowerPoint</Application>
  <PresentationFormat>A4 Paper (210x297 mm)</PresentationFormat>
  <Paragraphs>42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テーマ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北別府 彩</dc:creator>
  <cp:lastModifiedBy>Aya Kitabeppu(BRICK's)</cp:lastModifiedBy>
  <cp:revision>96</cp:revision>
  <cp:lastPrinted>2021-04-05T11:53:37Z</cp:lastPrinted>
  <dcterms:created xsi:type="dcterms:W3CDTF">2021-04-05T11:12:35Z</dcterms:created>
  <dcterms:modified xsi:type="dcterms:W3CDTF">2022-02-09T03:00:43Z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0x0101002BDAE50DFFD0FA479344EA81F51943FB</vt:lpwstr>
  </property>
</Properties>
</file>