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7" r:id="rId6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遠藤 舞" initials="遠藤" lastIdx="1" clrIdx="0"/>
  <p:cmAuthor id="2" name="林 可樺" initials="林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5F5095-3E0C-4DB5-8EA2-463B68E8C3A7}" v="318" dt="2021-07-13T23:40:20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69" d="100"/>
          <a:sy n="69" d="100"/>
        </p:scale>
        <p:origin x="233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2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1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3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02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5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1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89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1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1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5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07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kumimoji="1" lang="th-TH" altLang="ja-JP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บริการล่ามทางโทรศัพท์</a:t>
            </a:r>
            <a:endParaRPr kumimoji="1" lang="ja-JP" altLang="en-US" sz="1600" b="1" dirty="0">
              <a:solidFill>
                <a:srgbClr val="002060"/>
              </a:solidFill>
              <a:latin typeface="Tahoma" panose="020B0604030504040204" pitchFamily="34" charset="0"/>
              <a:ea typeface="ＭＳ Ｐゴシック"/>
              <a:cs typeface="Tahoma" panose="020B060403050404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353548"/>
            <a:ext cx="6433185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th-TH" altLang="ja-JP" sz="1600" strike="sngStrik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ท่านสามารถใช้ “บริการล่ามทางโทรศัพท์”ได้ในกรณีที่เข้ารับการตรวจที่โรงพยาบาล </a:t>
            </a:r>
            <a:endParaRPr lang="en-US" altLang="ja-JP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　</a:t>
            </a:r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กรุณาตรวจสอบรายละเอียดตามที่ระบุไว้ด้านล่างดังต่อไปนี้</a:t>
            </a:r>
            <a:endParaRPr lang="en-US" altLang="ja-JP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วิธีการใช้งานและรายละเอียดบริการล่ามทางโทรศัพท์</a:t>
            </a:r>
            <a:endParaRPr lang="ja-JP" altLang="en-US" sz="1600" dirty="0">
              <a:latin typeface="Tahoma" panose="020B0604030504040204" pitchFamily="34" charset="0"/>
              <a:ea typeface="ＭＳ Ｐゴシック"/>
              <a:cs typeface="Tahoma" panose="020B060403050404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427809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○</a:t>
            </a:r>
            <a:r>
              <a:rPr lang="en-US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ต่อสายโทรศัพท์หาล่ามที่อยู่นอกโรงพยาบาล</a:t>
            </a:r>
            <a:endParaRPr lang="en-US" altLang="ja-JP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1950" indent="-361950" algn="just"/>
            <a:endParaRPr lang="ja-JP" altLang="en-US" sz="1600" dirty="0">
              <a:latin typeface="Tahoma" panose="020B0604030504040204" pitchFamily="34" charset="0"/>
              <a:ea typeface="ＭＳ Ｐゴシック"/>
              <a:cs typeface="Tahoma" panose="020B0604030504040204" pitchFamily="34" charset="0"/>
            </a:endParaRPr>
          </a:p>
          <a:p>
            <a:pPr marL="361950" indent="-361950" algn="just"/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○</a:t>
            </a:r>
            <a:r>
              <a:rPr lang="en-US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ล่ามจะแปลสิ่งที่ท่านพูดเป็นภาษาญี่ปุ่นและถ่ายทอดให้กับเจ้าหน้าที่ของโรงพยาบาล นอกจากนี้ ล่ามจะแปลสิ่งที่เจ้าหน้าที่โรงพยาบาลพูดให้เป็นภาษาของท่าน และถ่ายทอดให้คุณทราบ</a:t>
            </a:r>
            <a:endParaRPr lang="en-US" altLang="ja-JP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1950" indent="-361950" algn="just"/>
            <a:endParaRPr lang="ja-JP" altLang="en-US" sz="1600" dirty="0">
              <a:latin typeface="Tahoma" panose="020B0604030504040204" pitchFamily="34" charset="0"/>
              <a:ea typeface="ＭＳ Ｐゴシック"/>
              <a:cs typeface="Tahoma" panose="020B0604030504040204" pitchFamily="34" charset="0"/>
            </a:endParaRPr>
          </a:p>
          <a:p>
            <a:pPr marL="361950" indent="-361950" algn="just"/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○</a:t>
            </a:r>
            <a:r>
              <a:rPr lang="en-US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ท่านสามารถใช้บริการได้ทุกครั้งที่มีการพูดคุยสนทนากับเจ้าหน้าที่โรงพยาบาล เช่น การติดต่อสอบถามข้อมูลที่ประชาสัมพันธ์ การชำระเงิน การตรวจวินิจฉัย เป็นต้น </a:t>
            </a:r>
            <a:endParaRPr lang="en-US" altLang="ja-JP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1950" indent="-361950" algn="just"/>
            <a:endParaRPr lang="ja-JP" altLang="en-US" sz="1600" dirty="0">
              <a:latin typeface="Tahoma" panose="020B0604030504040204" pitchFamily="34" charset="0"/>
              <a:ea typeface="ＭＳ Ｐゴシック"/>
              <a:cs typeface="Tahoma" panose="020B0604030504040204" pitchFamily="34" charset="0"/>
            </a:endParaRPr>
          </a:p>
          <a:p>
            <a:pPr marL="361950" indent="-361950" algn="just"/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○</a:t>
            </a:r>
            <a:r>
              <a:rPr lang="en-US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ค่าบริการ</a:t>
            </a:r>
            <a:r>
              <a:rPr lang="ja-JP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（①</a:t>
            </a:r>
            <a:r>
              <a:rPr lang="th-TH" altLang="ja-JP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ค่าใช้บริการ</a:t>
            </a:r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１</a:t>
            </a:r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ครั้งคิดเป็นเงิน </a:t>
            </a:r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●</a:t>
            </a:r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เยน</a:t>
            </a:r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　</a:t>
            </a:r>
            <a:r>
              <a:rPr lang="th-TH" altLang="ja-JP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   </a:t>
            </a:r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②</a:t>
            </a:r>
            <a:r>
              <a:rPr lang="th-TH" altLang="ja-JP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ค่าบริการแบบกำหนดเวลา </a:t>
            </a:r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△</a:t>
            </a:r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นาทีคิดเป็นเงิน </a:t>
            </a:r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◆</a:t>
            </a:r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เยน</a:t>
            </a:r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、</a:t>
            </a:r>
            <a:r>
              <a:rPr lang="th-TH" altLang="ja-JP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กรณีเกินกำหนดระยะเวลาดังกล่าว </a:t>
            </a:r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ตั้งแต่นาทีที่ </a:t>
            </a:r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△</a:t>
            </a:r>
            <a:r>
              <a:rPr lang="th-TH" altLang="ja-JP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เป็นต้นไป คิด</a:t>
            </a:r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ค่าบริการเท่ากับ </a:t>
            </a:r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□</a:t>
            </a:r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เยน</a:t>
            </a:r>
            <a:r>
              <a:rPr lang="th-TH" altLang="ja-JP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ต่อ </a:t>
            </a:r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▲</a:t>
            </a:r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นาที </a:t>
            </a:r>
          </a:p>
          <a:p>
            <a:pPr marL="361950" indent="-361950" algn="just"/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③</a:t>
            </a:r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ไม่เสียค่าบริการ</a:t>
            </a:r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）</a:t>
            </a:r>
            <a:endParaRPr lang="en-US" altLang="ja-JP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1950" indent="-361950" algn="just"/>
            <a:endParaRPr lang="ja-JP" altLang="en-US" sz="1600" dirty="0">
              <a:latin typeface="Tahoma" panose="020B0604030504040204" pitchFamily="34" charset="0"/>
              <a:ea typeface="ＭＳ Ｐゴシック"/>
              <a:cs typeface="Tahoma" panose="020B0604030504040204" pitchFamily="34" charset="0"/>
            </a:endParaRPr>
          </a:p>
          <a:p>
            <a:pPr marL="361950" indent="-361950" algn="just"/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○  </a:t>
            </a:r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กรุณาชำระค่าบริการในตอนชำระเงิน</a:t>
            </a:r>
            <a:endParaRPr lang="en-US" altLang="ja-JP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41529" y="665155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th-TH" altLang="ja-JP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endParaRPr kumimoji="1" lang="ja-JP" altLang="en-US" sz="1600" dirty="0">
              <a:solidFill>
                <a:schemeClr val="bg1"/>
              </a:solidFill>
              <a:latin typeface="Tahoma" panose="020B0604030504040204" pitchFamily="34" charset="0"/>
              <a:ea typeface="ＭＳ Ｐゴシック"/>
              <a:cs typeface="Tahoma" panose="020B060403050404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7068864"/>
            <a:ext cx="645318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/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○</a:t>
            </a:r>
            <a:r>
              <a:rPr lang="en-US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ท่านสามารถใช้บริการล่ามทางโทรศัพท์ได้เฉพาะในกรณีที่เข้ารับการตรวจวินิจฉัยที่โรงพยาบาลเท่านั้น ไม่สามารถใช้บริการนอกเหนือไปจากวัตถุประสงค์ดังกล่าวได้</a:t>
            </a:r>
            <a:endParaRPr lang="ja-JP" altLang="en-US" sz="1600" dirty="0">
              <a:latin typeface="Tahoma" panose="020B0604030504040204" pitchFamily="34" charset="0"/>
              <a:ea typeface="ＭＳ Ｐゴシック"/>
              <a:cs typeface="Tahoma" panose="020B060403050404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6617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　　　　　　　　　　　　　　　　　　　　　　　　　　</a:t>
            </a:r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 </a:t>
            </a:r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　　　　　　　</a:t>
            </a:r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 </a:t>
            </a:r>
            <a:r>
              <a:rPr lang="ja-JP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　</a:t>
            </a:r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　　　　</a:t>
            </a:r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</a:t>
            </a:r>
            <a:endParaRPr lang="en-US" altLang="ja-JP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ja-JP" altLang="en-US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　　　　　　　　　　　　　　　　　　　　　　　　　　</a:t>
            </a:r>
            <a:r>
              <a:rPr lang="th-TH" altLang="ja-JP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ชื่อ</a:t>
            </a:r>
            <a:r>
              <a:rPr lang="ja-JP" altLang="en-US" sz="1600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　　　　　　　　　　　　　　　　　　　　　　　　　　　　</a:t>
            </a:r>
            <a:endParaRPr lang="en-US" altLang="ja-JP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altLang="ja-JP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ใช่</a:t>
            </a:r>
            <a:endParaRPr kumimoji="1" lang="ja-JP" altLang="en-US" sz="16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altLang="ja-JP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ไม่ใช่</a:t>
            </a:r>
            <a:endParaRPr kumimoji="1" lang="ja-JP" altLang="en-US" sz="16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th-TH" altLang="ja-JP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ท่านต้องการใช้บริการล่ามทางโทรศัพท์หรือไม่</a:t>
            </a:r>
            <a:r>
              <a:rPr lang="ja-JP" altLang="en-US" sz="1600" b="1" dirty="0">
                <a:latin typeface="Tahoma" panose="020B0604030504040204" pitchFamily="34" charset="0"/>
                <a:ea typeface="ＭＳ Ｐゴシック"/>
                <a:cs typeface="Tahoma" panose="020B0604030504040204" pitchFamily="34" charset="0"/>
              </a:rPr>
              <a:t>？</a:t>
            </a:r>
            <a:endParaRPr lang="ja-JP" altLang="en-US" sz="1600" dirty="0">
              <a:latin typeface="Tahoma" panose="020B0604030504040204" pitchFamily="34" charset="0"/>
              <a:ea typeface="ＭＳ Ｐゴシック"/>
              <a:cs typeface="Tahoma" panose="020B0604030504040204" pitchFamily="34" charset="0"/>
            </a:endParaRPr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EB9EE3C0-B59F-45A0-9229-08A3E2838D55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1923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2060"/>
                </a:solidFill>
              </a:rPr>
              <a:t>電話通訳（でんわつうやく）サービス</a:t>
            </a:r>
            <a:r>
              <a:rPr kumimoji="1" lang="ja-JP" altLang="en-US" sz="2800" b="1" dirty="0">
                <a:solidFill>
                  <a:srgbClr val="002060"/>
                </a:solidFill>
              </a:rPr>
              <a:t>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dirty="0"/>
              <a:t>　あなた</a:t>
            </a:r>
            <a:r>
              <a:rPr lang="ja-JP" altLang="en-US" dirty="0"/>
              <a:t>が病院（びょういん）でみてもらうときに、「電話通訳（でんわつうやく）サービス」を使（つか）うことができます。</a:t>
            </a:r>
            <a:endParaRPr lang="en-US" altLang="ja-JP" dirty="0"/>
          </a:p>
          <a:p>
            <a:pPr algn="just"/>
            <a:r>
              <a:rPr lang="ja-JP" altLang="en-US" dirty="0"/>
              <a:t>　下（した）に書（か）いてあることを確認（かくにん）してください。</a:t>
            </a:r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電話通訳（でんわつうやく）サービスの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内容（ないよう）と使（つか）い方（かた）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電話（でんわ）を病院（びょういん）の外（そと）にいる通訳（つうやく）につなぎます。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通訳（つうやく）が、あなたが話（はな）すことを日本語（にほんご）にして、病院（びょういん）のスタッフに伝（つた）えます。また、病院（びょういん）のスタッフが話（はな）すことを、通訳（つうやく）があなたの言葉（ことば）にして、あなたに伝（つた）え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受付（うけつけ）・会計（かいけい）・診察（しんさつ）など、病院（びょういん）のスタッフと話（はな）すときに使（つか）うことができます。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お金（かね）は（①１回（かい）●円　②△分（ふん）まで◆円、△分（ふん）からは▲分</a:t>
            </a:r>
            <a:r>
              <a:rPr lang="ja-JP" altLang="en-US" dirty="0">
                <a:solidFill>
                  <a:srgbClr val="FF0000"/>
                </a:solidFill>
              </a:rPr>
              <a:t>（ふん）</a:t>
            </a:r>
            <a:r>
              <a:rPr lang="ja-JP" altLang="en-US" dirty="0"/>
              <a:t>で□円</a:t>
            </a:r>
            <a:r>
              <a:rPr lang="ja-JP" altLang="en-US" dirty="0">
                <a:solidFill>
                  <a:srgbClr val="FF0000"/>
                </a:solidFill>
              </a:rPr>
              <a:t>（えん）</a:t>
            </a:r>
            <a:r>
              <a:rPr lang="ja-JP" altLang="en-US" dirty="0"/>
              <a:t>　③無料（むりょう））です。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  お金（かね）を、</a:t>
            </a:r>
            <a:r>
              <a:rPr lang="ja-JP" altLang="ja-JP" dirty="0"/>
              <a:t>会計</a:t>
            </a:r>
            <a:r>
              <a:rPr lang="ja-JP" altLang="en-US" dirty="0"/>
              <a:t>（かいけい）</a:t>
            </a:r>
            <a:r>
              <a:rPr lang="ja-JP" altLang="ja-JP" dirty="0"/>
              <a:t>の</a:t>
            </a:r>
            <a:r>
              <a:rPr lang="ja-JP" altLang="en-US" dirty="0"/>
              <a:t>ときにはらってください。</a:t>
            </a:r>
            <a:endParaRPr lang="en-US" altLang="ja-JP" dirty="0"/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注意点（ちゅうい）すること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電話通訳（でんわつうやく）はあなたが病院（びょういん）でみてもらうとき</a:t>
            </a:r>
            <a:r>
              <a:rPr lang="ja-JP" altLang="ja-JP" dirty="0"/>
              <a:t>の</a:t>
            </a:r>
            <a:r>
              <a:rPr lang="ja-JP" altLang="en-US" dirty="0"/>
              <a:t>サービス</a:t>
            </a:r>
            <a:r>
              <a:rPr lang="ja-JP" altLang="ja-JP" dirty="0"/>
              <a:t>で</a:t>
            </a:r>
            <a:r>
              <a:rPr lang="ja-JP" altLang="en-US" dirty="0"/>
              <a:t>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　 　病院（びょういん）でみてもらうとき以外（いがい）では使</a:t>
            </a:r>
            <a:r>
              <a:rPr lang="ja-JP" altLang="en-US" dirty="0">
                <a:solidFill>
                  <a:srgbClr val="FF0000"/>
                </a:solidFill>
              </a:rPr>
              <a:t>（つか）</a:t>
            </a:r>
            <a:r>
              <a:rPr lang="ja-JP" altLang="en-US" dirty="0"/>
              <a:t>えません。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2000" dirty="0"/>
              <a:t>年（ねん）　　　　　月（がつ）　　　　日（にち）</a:t>
            </a:r>
            <a:endParaRPr lang="en-US" altLang="ja-JP" sz="2000" dirty="0"/>
          </a:p>
          <a:p>
            <a:r>
              <a:rPr lang="ja-JP" altLang="en-US" sz="2000" dirty="0"/>
              <a:t>　　　　　　　　　　　お名前（なまえ）　　　　　　　　　　　　　　　　　　　　　　　　　　　　</a:t>
            </a:r>
            <a:endParaRPr lang="en-US" altLang="ja-JP" sz="2000" dirty="0"/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はい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/>
              <a:t>電話通訳（でんわつうやく）サービスを使（つか）いますか？</a:t>
            </a:r>
            <a:endParaRPr lang="ja-JP" altLang="en-US" sz="2000" dirty="0"/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EDE3FFF0-3216-42B1-AD4A-C5E635FF838A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26549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DAE50DFFD0FA479344EA81F51943FB" ma:contentTypeVersion="2" ma:contentTypeDescription="新しいドキュメントを作成します。" ma:contentTypeScope="" ma:versionID="8446ae1cafaaef871f4ce3f8af46a9d7">
  <xsd:schema xmlns:xsd="http://www.w3.org/2001/XMLSchema" xmlns:xs="http://www.w3.org/2001/XMLSchema" xmlns:p="http://schemas.microsoft.com/office/2006/metadata/properties" xmlns:ns2="12ab0ed9-6fc6-41ee-b92c-b47ef73c9bc2" targetNamespace="http://schemas.microsoft.com/office/2006/metadata/properties" ma:root="true" ma:fieldsID="c6bbef5237369b3f94a7b5fdeb5148de" ns2:_="">
    <xsd:import namespace="12ab0ed9-6fc6-41ee-b92c-b47ef73c9b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b0ed9-6fc6-41ee-b92c-b47ef73c9b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C44F60-DB6B-4136-B879-313083B827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98C51D-5B21-4989-8EE0-A7CA33DEA8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ab0ed9-6fc6-41ee-b92c-b47ef73c9b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538B18-DBF3-4679-84C6-CD95B5CD8C6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754</TotalTime>
  <Words>723</Words>
  <Application>Microsoft Office PowerPoint</Application>
  <PresentationFormat>A4 Paper (210x297 mm)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テーマ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北別府 彩</dc:creator>
  <cp:lastModifiedBy>Aya Kitabeppu(BRICK's)</cp:lastModifiedBy>
  <cp:revision>96</cp:revision>
  <cp:lastPrinted>2021-04-05T11:53:37Z</cp:lastPrinted>
  <dcterms:created xsi:type="dcterms:W3CDTF">2021-04-05T11:12:35Z</dcterms:created>
  <dcterms:modified xsi:type="dcterms:W3CDTF">2022-02-09T03:00:43Z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0x0101002BDAE50DFFD0FA479344EA81F51943FB</vt:lpwstr>
  </property>
</Properties>
</file>