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notesMasterIdLst>
    <p:notesMasterId r:id="rId4"/>
  </p:notesMasterIdLst>
  <p:handoutMasterIdLst>
    <p:handoutMasterId r:id="rId5"/>
  </p:handoutMasterIdLst>
  <p:sldIdLst>
    <p:sldId id="290" r:id="rId2"/>
    <p:sldId id="289" r:id="rId3"/>
  </p:sldIdLst>
  <p:sldSz cx="9144000" cy="6858000" type="screen4x3"/>
  <p:notesSz cx="6805613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81" autoAdjust="0"/>
    <p:restoredTop sz="94660"/>
  </p:normalViewPr>
  <p:slideViewPr>
    <p:cSldViewPr snapToGrid="0">
      <p:cViewPr>
        <p:scale>
          <a:sx n="100" d="100"/>
          <a:sy n="100" d="100"/>
        </p:scale>
        <p:origin x="-845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49099" cy="496967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4940" y="1"/>
            <a:ext cx="2949099" cy="496967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A287F737-D4E5-4C34-9CA0-C392B60CC0CF}" type="datetimeFigureOut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2" y="9440647"/>
            <a:ext cx="2949099" cy="496967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4940" y="9440647"/>
            <a:ext cx="2949099" cy="496967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BB63D49E-C079-4C98-9AFC-32266E1B909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4455322"/>
      </p:ext>
    </p:extLst>
  </p:cSld>
  <p:clrMap bg1="lt1" tx1="dk1" bg2="lt2" tx2="dk2" accent1="accent1" accent2="accent2" accent3="accent3" accent4="accent4" accent5="accent5" accent6="accent6" hlink="hlink" folHlink="folHlink"/>
  <p:hf sldNum="0" ftr="0" dt="0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1"/>
            <a:ext cx="2949099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4940" y="1"/>
            <a:ext cx="2949099" cy="498693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/>
            </a:lvl1pPr>
          </a:lstStyle>
          <a:p>
            <a:fld id="{549EB1AE-1126-47CE-8ACF-2967E8E9F4E2}" type="datetimeFigureOut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68400" y="1243013"/>
            <a:ext cx="4468813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36" tIns="46118" rIns="92236" bIns="4611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562" y="4783308"/>
            <a:ext cx="5444490" cy="3913615"/>
          </a:xfrm>
          <a:prstGeom prst="rect">
            <a:avLst/>
          </a:prstGeom>
        </p:spPr>
        <p:txBody>
          <a:bodyPr vert="horz" lIns="92236" tIns="46118" rIns="92236" bIns="46118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440647"/>
            <a:ext cx="2949099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4940" y="9440647"/>
            <a:ext cx="2949099" cy="498692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/>
            </a:lvl1pPr>
          </a:lstStyle>
          <a:p>
            <a:fld id="{28C84B5C-EB8E-4DFC-BA64-9C9FCB07AD0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6319"/>
      </p:ext>
    </p:extLst>
  </p:cSld>
  <p:clrMap bg1="lt1" tx1="dk1" bg2="lt2" tx2="dk2" accent1="accent1" accent2="accent2" accent3="accent3" accent4="accent4" accent5="accent5" accent6="accent6" hlink="hlink" folHlink="folHlink"/>
  <p:hf sldNum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スライド イメージ プレースホルダー 1">
            <a:extLst>
              <a:ext uri="{FF2B5EF4-FFF2-40B4-BE49-F238E27FC236}">
                <a16:creationId xmlns:a16="http://schemas.microsoft.com/office/drawing/2014/main" xmlns="" id="{8606F64A-E13E-4648-900F-77886A9AEA9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9939" name="ノート プレースホルダー 2">
            <a:extLst>
              <a:ext uri="{FF2B5EF4-FFF2-40B4-BE49-F238E27FC236}">
                <a16:creationId xmlns:a16="http://schemas.microsoft.com/office/drawing/2014/main" xmlns="" id="{AB2F480D-FBF9-4422-B24D-CAF68A5CC79A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ja-JP" altLang="en-US"/>
              <a:t>出口と、本試験の位置づけを明確にする⇒今回のセミナーは</a:t>
            </a:r>
            <a:r>
              <a:rPr lang="en-US" altLang="ja-JP"/>
              <a:t>StM</a:t>
            </a:r>
            <a:r>
              <a:rPr lang="ja-JP" altLang="en-US"/>
              <a:t>セミナーなので、まずは本試験の位置づけの確認が重要と説明する？</a:t>
            </a:r>
            <a:endParaRPr lang="en-US" altLang="ja-JP"/>
          </a:p>
        </p:txBody>
      </p:sp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xmlns="" id="{56898C1B-F67C-4C0D-A714-42B7C71FEA74}"/>
              </a:ext>
            </a:extLst>
          </p:cNvPr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27924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スライド イメージ プレースホルダー 1">
            <a:extLst>
              <a:ext uri="{FF2B5EF4-FFF2-40B4-BE49-F238E27FC236}">
                <a16:creationId xmlns:a16="http://schemas.microsoft.com/office/drawing/2014/main" xmlns="" id="{8606F64A-E13E-4648-900F-77886A9AEA9D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9939" name="ノート プレースホルダー 2">
            <a:extLst>
              <a:ext uri="{FF2B5EF4-FFF2-40B4-BE49-F238E27FC236}">
                <a16:creationId xmlns:a16="http://schemas.microsoft.com/office/drawing/2014/main" xmlns="" id="{AB2F480D-FBF9-4422-B24D-CAF68A5CC79A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ja-JP" altLang="en-US"/>
              <a:t>出口と、本試験の位置づけを明確にする⇒今回のセミナーは</a:t>
            </a:r>
            <a:r>
              <a:rPr lang="en-US" altLang="ja-JP"/>
              <a:t>StM</a:t>
            </a:r>
            <a:r>
              <a:rPr lang="ja-JP" altLang="en-US"/>
              <a:t>セミナーなので、まずは本試験の位置づけの確認が重要と説明する？</a:t>
            </a:r>
            <a:endParaRPr lang="en-US" altLang="ja-JP"/>
          </a:p>
        </p:txBody>
      </p:sp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xmlns="" id="{E3C564E0-0981-4A5A-A94B-D896DBC446DC}"/>
              </a:ext>
            </a:extLst>
          </p:cNvPr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91080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dirty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83D206-28F7-4F0C-9558-AF9056F15BD4}" type="datetime1">
              <a:rPr kumimoji="1" lang="ja-JP" altLang="en-US" smtClean="0"/>
              <a:t>2020/5/28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993366" y="6356350"/>
            <a:ext cx="3157268" cy="365125"/>
          </a:xfrm>
        </p:spPr>
        <p:txBody>
          <a:bodyPr/>
          <a:lstStyle/>
          <a:p>
            <a:endParaRPr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892187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A7EC96-097E-4783-B7EC-70DD7A11F42E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00847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283ACF-8BBC-4571-BD1E-99B38CF4F079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259602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ntent Page_FULL BOD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5160655" y="6395593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lumMod val="60000"/>
                    <a:lumOff val="40000"/>
                  </a:schemeClr>
                </a:solidFill>
              </a:defRPr>
            </a:lvl1pPr>
          </a:lstStyle>
          <a:p>
            <a:r>
              <a:rPr lang="en-US" dirty="0">
                <a:solidFill>
                  <a:srgbClr val="404040">
                    <a:lumMod val="60000"/>
                    <a:lumOff val="40000"/>
                  </a:srgbClr>
                </a:solidFill>
              </a:rPr>
              <a:t>Page </a:t>
            </a:r>
            <a:fld id="{127D9164-07AF-9947-BAED-B5CA6D2A48F4}" type="slidenum">
              <a:rPr lang="en-US" smtClean="0">
                <a:solidFill>
                  <a:srgbClr val="404040">
                    <a:lumMod val="60000"/>
                    <a:lumOff val="40000"/>
                  </a:srgbClr>
                </a:solidFill>
              </a:rPr>
              <a:pPr/>
              <a:t>‹#›</a:t>
            </a:fld>
            <a:endParaRPr lang="en-US" dirty="0">
              <a:solidFill>
                <a:srgbClr val="404040">
                  <a:lumMod val="60000"/>
                  <a:lumOff val="40000"/>
                </a:srgbClr>
              </a:solidFill>
            </a:endParaRPr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327759"/>
            <a:ext cx="8229600" cy="5028591"/>
          </a:xfrm>
        </p:spPr>
        <p:txBody>
          <a:bodyPr/>
          <a:lstStyle>
            <a:lvl1pPr marL="457200" indent="-457200">
              <a:buFontTx/>
              <a:buBlip>
                <a:blip r:embed="rId2"/>
              </a:buBlip>
              <a:defRPr>
                <a:latin typeface="+mn-lt"/>
              </a:defRPr>
            </a:lvl1pPr>
            <a:lvl2pPr marL="742950" indent="-285750">
              <a:buFont typeface="Arial" panose="020B0604020202020204" pitchFamily="34" charset="0"/>
              <a:buChar char="•"/>
              <a:defRPr>
                <a:latin typeface="+mn-lt"/>
              </a:defRPr>
            </a:lvl2pPr>
            <a:lvl3pPr>
              <a:defRPr>
                <a:latin typeface="+mn-lt"/>
              </a:defRPr>
            </a:lvl3pPr>
            <a:lvl4pPr>
              <a:defRPr>
                <a:latin typeface="+mn-lt"/>
              </a:defRPr>
            </a:lvl4pPr>
            <a:lvl5pPr>
              <a:defRPr>
                <a:latin typeface="+mn-lt"/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+mj-lt"/>
              </a:defRPr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C9281-8142-48E0-8162-47D472FFA4B5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695007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ontent Page_FULL BOD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51958"/>
            <a:ext cx="8229600" cy="1143000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  <a:latin typeface="Arial"/>
                <a:cs typeface="Arial"/>
              </a:defRPr>
            </a:lvl1pPr>
          </a:lstStyle>
          <a:p>
            <a:fld id="{7A922FD6-9D07-4BE2-BF61-CB0E45DF3D93}" type="datetime1">
              <a:rPr lang="ja-JP" altLang="en-US" smtClean="0">
                <a:solidFill>
                  <a:srgbClr val="404040">
                    <a:tint val="75000"/>
                  </a:srgbClr>
                </a:solidFill>
              </a:rPr>
              <a:t>2020/5/28</a:t>
            </a:fld>
            <a:endParaRPr lang="en-US" dirty="0">
              <a:solidFill>
                <a:srgbClr val="404040">
                  <a:tint val="75000"/>
                </a:srgbClr>
              </a:solidFill>
            </a:endParaRPr>
          </a:p>
        </p:txBody>
      </p:sp>
      <p:sp>
        <p:nvSpPr>
          <p:cNvPr id="5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705600" y="632460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CA680D-3FC2-43B1-BFC5-A0094ACCC3E5}" type="slidenum">
              <a:rPr kumimoji="1" lang="ja-JP" altLang="en-US" smtClean="0">
                <a:solidFill>
                  <a:srgbClr val="404040">
                    <a:tint val="75000"/>
                  </a:srgbClr>
                </a:solidFill>
              </a:rPr>
              <a:pPr/>
              <a:t>‹#›</a:t>
            </a:fld>
            <a:endParaRPr kumimoji="1" lang="ja-JP" altLang="en-US">
              <a:solidFill>
                <a:srgbClr val="404040">
                  <a:tint val="75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79439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72B5E4-B48E-4070-890D-0664905BC56C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25908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142D8-997D-41BD-B4C6-8E8D4DE83AD8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220640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299257-E253-4A2E-8DB8-883DE4F2FEA8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67963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54296-6A7C-416E-94EF-DFFCCD915ADC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9933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8742F-BB6E-4259-B723-3E206CDD63D0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2054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C93359-2D0E-46E3-8D5E-6104832BE178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4193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3A2EB-2556-4C54-A39A-1B1961F0251E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580638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4F13D0-1C98-4163-BBAC-47BFFE930F94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845737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54A0C0-71EC-47AC-9614-0913EBCABD19}" type="datetime1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F46D82-1ED4-4779-B175-15A6E097710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61971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  <p:sldLayoutId id="2147483756" r:id="rId12"/>
    <p:sldLayoutId id="2147483757" r:id="rId13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xmlns="" id="{1FE1F1FB-AEB6-44FB-A9DC-E571E1A8A2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4592" y="365127"/>
            <a:ext cx="8751108" cy="572326"/>
          </a:xfrm>
        </p:spPr>
        <p:txBody>
          <a:bodyPr>
            <a:normAutofit/>
          </a:bodyPr>
          <a:lstStyle/>
          <a:p>
            <a:pPr algn="ctr">
              <a:defRPr/>
            </a:pPr>
            <a:r>
              <a:rPr lang="ja-JP" alt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ロードマップ　</a:t>
            </a:r>
          </a:p>
        </p:txBody>
      </p:sp>
      <p:graphicFrame>
        <p:nvGraphicFramePr>
          <p:cNvPr id="11" name="コンテンツ プレースホルダ 5">
            <a:extLst>
              <a:ext uri="{FF2B5EF4-FFF2-40B4-BE49-F238E27FC236}">
                <a16:creationId xmlns:a16="http://schemas.microsoft.com/office/drawing/2014/main" xmlns="" id="{A1006ABA-BAB9-44B7-BB98-4C5D216A8F9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04200383"/>
              </p:ext>
            </p:extLst>
          </p:nvPr>
        </p:nvGraphicFramePr>
        <p:xfrm>
          <a:off x="56707" y="1585719"/>
          <a:ext cx="9002235" cy="4404805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876743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38223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98663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050425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1038914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986633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986633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1019016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  <a:gridCol w="1019016">
                  <a:extLst>
                    <a:ext uri="{9D8B030D-6E8A-4147-A177-3AD203B41FA5}">
                      <a16:colId xmlns:a16="http://schemas.microsoft.com/office/drawing/2014/main" xmlns="" val="4288976729"/>
                    </a:ext>
                  </a:extLst>
                </a:gridCol>
              </a:tblGrid>
              <a:tr h="60021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項目</a:t>
                      </a:r>
                      <a:r>
                        <a:rPr kumimoji="1" lang="en-US" altLang="ja-JP" sz="1100" b="1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/</a:t>
                      </a:r>
                      <a:r>
                        <a:rPr kumimoji="1" lang="ja-JP" altLang="en-US" sz="1100" b="1" dirty="0" smtClean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年度</a:t>
                      </a:r>
                      <a:endParaRPr kumimoji="1" lang="ja-JP" altLang="en-US" sz="1100" b="1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291110">
                <a:tc>
                  <a:txBody>
                    <a:bodyPr/>
                    <a:lstStyle/>
                    <a:p>
                      <a:pPr algn="ctr"/>
                      <a:endParaRPr lang="ja-JP" altLang="en-US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endParaRPr lang="ja-JP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958559">
                <a:tc>
                  <a:txBody>
                    <a:bodyPr/>
                    <a:lstStyle/>
                    <a:p>
                      <a:pPr algn="ctr"/>
                      <a:endParaRPr kumimoji="1" lang="zh-TW" altLang="en-US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extLst>
                  <a:ext uri="{0D108BD9-81ED-4DB2-BD59-A6C34878D82A}">
                    <a16:rowId xmlns:a16="http://schemas.microsoft.com/office/drawing/2014/main" xmlns="" val="471482644"/>
                  </a:ext>
                </a:extLst>
              </a:tr>
              <a:tr h="828728">
                <a:tc>
                  <a:txBody>
                    <a:bodyPr/>
                    <a:lstStyle/>
                    <a:p>
                      <a:pPr algn="ctr"/>
                      <a:endParaRPr kumimoji="1" lang="zh-TW" altLang="en-US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726194">
                <a:tc>
                  <a:txBody>
                    <a:bodyPr/>
                    <a:lstStyle/>
                    <a:p>
                      <a:pPr algn="ctr"/>
                      <a:endParaRPr kumimoji="1" lang="zh-TW" altLang="en-US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xmlns="" id="{21B55FC0-1F13-4B41-80EF-86A41BD02FB8}"/>
              </a:ext>
            </a:extLst>
          </p:cNvPr>
          <p:cNvSpPr txBox="1"/>
          <p:nvPr/>
        </p:nvSpPr>
        <p:spPr>
          <a:xfrm>
            <a:off x="5661100" y="27910"/>
            <a:ext cx="367273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 smtClean="0"/>
              <a:t>日本</a:t>
            </a:r>
            <a:r>
              <a:rPr lang="ja-JP" altLang="en-US" sz="1200" dirty="0"/>
              <a:t>医師会 </a:t>
            </a:r>
            <a:r>
              <a:rPr lang="en-US" altLang="ja-JP" sz="1200" dirty="0" err="1"/>
              <a:t>StM</a:t>
            </a:r>
            <a:r>
              <a:rPr lang="ja-JP" altLang="en-US" sz="1200" dirty="0"/>
              <a:t>ツール</a:t>
            </a:r>
            <a:r>
              <a:rPr lang="en-US" altLang="ja-JP" sz="1200" dirty="0"/>
              <a:t>WG 2020</a:t>
            </a:r>
            <a:r>
              <a:rPr lang="ja-JP" altLang="en-US" sz="1200" dirty="0"/>
              <a:t>（</a:t>
            </a:r>
            <a:r>
              <a:rPr lang="en-US" altLang="ja-JP" sz="1200" dirty="0"/>
              <a:t>2020</a:t>
            </a:r>
            <a:r>
              <a:rPr lang="ja-JP" altLang="en-US" sz="1200" dirty="0"/>
              <a:t>年</a:t>
            </a:r>
            <a:r>
              <a:rPr lang="en-US" altLang="ja-JP" sz="1200" dirty="0"/>
              <a:t>4</a:t>
            </a:r>
            <a:r>
              <a:rPr lang="ja-JP" altLang="en-US" sz="1200" dirty="0"/>
              <a:t>月作成）</a:t>
            </a:r>
            <a:endParaRPr kumimoji="1" lang="ja-JP" altLang="en-US" sz="1200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xmlns="" id="{5A44C600-42BD-4498-9F9C-C0B5B94C0C54}"/>
              </a:ext>
            </a:extLst>
          </p:cNvPr>
          <p:cNvSpPr txBox="1"/>
          <p:nvPr/>
        </p:nvSpPr>
        <p:spPr>
          <a:xfrm>
            <a:off x="56707" y="120178"/>
            <a:ext cx="1569660" cy="36933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テンプレート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56707" y="1054383"/>
            <a:ext cx="145424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dirty="0"/>
              <a:t>試験</a:t>
            </a:r>
            <a:r>
              <a:rPr lang="ja-JP" altLang="en-US" dirty="0" smtClean="0"/>
              <a:t>課題名：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1990782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xmlns="" id="{1FE1F1FB-AEB6-44FB-A9DC-E571E1A8A2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4321" y="418915"/>
            <a:ext cx="8751108" cy="518538"/>
          </a:xfrm>
        </p:spPr>
        <p:txBody>
          <a:bodyPr>
            <a:normAutofit/>
          </a:bodyPr>
          <a:lstStyle/>
          <a:p>
            <a:pPr algn="ctr">
              <a:defRPr/>
            </a:pPr>
            <a:r>
              <a:rPr lang="ja-JP" altLang="en-US" sz="2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ロードマップ　</a:t>
            </a:r>
          </a:p>
        </p:txBody>
      </p:sp>
      <p:graphicFrame>
        <p:nvGraphicFramePr>
          <p:cNvPr id="11" name="コンテンツ プレースホルダ 5">
            <a:extLst>
              <a:ext uri="{FF2B5EF4-FFF2-40B4-BE49-F238E27FC236}">
                <a16:creationId xmlns:a16="http://schemas.microsoft.com/office/drawing/2014/main" xmlns="" id="{A1006ABA-BAB9-44B7-BB98-4C5D216A8F9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46246738"/>
              </p:ext>
            </p:extLst>
          </p:nvPr>
        </p:nvGraphicFramePr>
        <p:xfrm>
          <a:off x="56707" y="1585719"/>
          <a:ext cx="9002235" cy="4404805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876743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038223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98663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050425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1038914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986633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986633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1019016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  <a:gridCol w="1019016">
                  <a:extLst>
                    <a:ext uri="{9D8B030D-6E8A-4147-A177-3AD203B41FA5}">
                      <a16:colId xmlns:a16="http://schemas.microsoft.com/office/drawing/2014/main" xmlns="" val="4288976729"/>
                    </a:ext>
                  </a:extLst>
                </a:gridCol>
              </a:tblGrid>
              <a:tr h="600214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項目</a:t>
                      </a:r>
                      <a:r>
                        <a:rPr kumimoji="1" lang="en-US" altLang="ja-JP" sz="1100" b="1" kern="1200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/</a:t>
                      </a:r>
                      <a:r>
                        <a:rPr kumimoji="1" lang="ja-JP" altLang="en-US" sz="1100" b="1" kern="1200" dirty="0" smtClean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100" b="1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1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●●年度</a:t>
                      </a:r>
                    </a:p>
                  </a:txBody>
                  <a:tcPr marL="68590" marR="68590" marT="34287" marB="34287" anchor="ctr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291110"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医師主導</a:t>
                      </a:r>
                      <a:endParaRPr lang="en-US" altLang="ja-JP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algn="ctr"/>
                      <a:r>
                        <a:rPr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治験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endParaRPr lang="ja-JP" altLang="en-US" sz="1400" b="0" dirty="0">
                        <a:solidFill>
                          <a:schemeClr val="tx1"/>
                        </a:solidFill>
                      </a:endParaRPr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tc>
                  <a:txBody>
                    <a:bodyPr/>
                    <a:lstStyle/>
                    <a:p>
                      <a:endParaRPr kumimoji="1" lang="ja-JP" altLang="en-US" sz="1400" dirty="0"/>
                    </a:p>
                  </a:txBody>
                  <a:tcPr marL="68590" marR="68590" marT="34287" marB="34287"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95855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企業治験</a:t>
                      </a:r>
                      <a:endParaRPr kumimoji="1" lang="zh-TW" altLang="en-US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extLst>
                  <a:ext uri="{0D108BD9-81ED-4DB2-BD59-A6C34878D82A}">
                    <a16:rowId xmlns:a16="http://schemas.microsoft.com/office/drawing/2014/main" xmlns="" val="471482644"/>
                  </a:ext>
                </a:extLst>
              </a:tr>
              <a:tr h="828728">
                <a:tc>
                  <a:txBody>
                    <a:bodyPr/>
                    <a:lstStyle/>
                    <a:p>
                      <a:pPr algn="ctr"/>
                      <a:r>
                        <a:rPr kumimoji="1" lang="zh-TW" altLang="en-US" sz="14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非臨床</a:t>
                      </a:r>
                      <a:endParaRPr kumimoji="1" lang="en-US" altLang="zh-TW" sz="1400" b="0" dirty="0">
                        <a:solidFill>
                          <a:schemeClr val="tx1"/>
                        </a:solidFill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ctr"/>
                      <a:r>
                        <a:rPr kumimoji="1" lang="zh-TW" altLang="en-US" sz="1400" b="0" dirty="0">
                          <a:solidFill>
                            <a:schemeClr val="tx1"/>
                          </a:solidFill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試験</a:t>
                      </a: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72619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薬事承認</a:t>
                      </a:r>
                      <a:endParaRPr kumimoji="1" lang="zh-TW" altLang="en-US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>
                        <a:solidFill>
                          <a:schemeClr val="tx1"/>
                        </a:solidFill>
                      </a:endParaRPr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b="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tc>
                  <a:txBody>
                    <a:bodyPr/>
                    <a:lstStyle/>
                    <a:p>
                      <a:pPr algn="l"/>
                      <a:endParaRPr kumimoji="1" lang="en-US" altLang="ja-JP" sz="900" dirty="0"/>
                    </a:p>
                  </a:txBody>
                  <a:tcPr marL="68590" marR="68590" marT="34287" marB="34287" anchor="ctr"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sp>
        <p:nvSpPr>
          <p:cNvPr id="12" name="ホームベース 11">
            <a:extLst>
              <a:ext uri="{FF2B5EF4-FFF2-40B4-BE49-F238E27FC236}">
                <a16:creationId xmlns:a16="http://schemas.microsoft.com/office/drawing/2014/main" xmlns="" id="{3448A0C3-6455-4246-9D7E-20BED80642B8}"/>
              </a:ext>
            </a:extLst>
          </p:cNvPr>
          <p:cNvSpPr/>
          <p:nvPr/>
        </p:nvSpPr>
        <p:spPr>
          <a:xfrm>
            <a:off x="1009518" y="2485439"/>
            <a:ext cx="504825" cy="26987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治験</a:t>
            </a:r>
            <a:endParaRPr kumimoji="1" lang="en-US" altLang="ja-JP" sz="9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準備</a:t>
            </a:r>
          </a:p>
        </p:txBody>
      </p:sp>
      <p:sp>
        <p:nvSpPr>
          <p:cNvPr id="13" name="ホームベース 12">
            <a:extLst>
              <a:ext uri="{FF2B5EF4-FFF2-40B4-BE49-F238E27FC236}">
                <a16:creationId xmlns:a16="http://schemas.microsoft.com/office/drawing/2014/main" xmlns="" id="{49CC7C92-B745-41E3-9B43-650B3F28C774}"/>
              </a:ext>
            </a:extLst>
          </p:cNvPr>
          <p:cNvSpPr/>
          <p:nvPr/>
        </p:nvSpPr>
        <p:spPr>
          <a:xfrm>
            <a:off x="1542918" y="2494964"/>
            <a:ext cx="554037" cy="271462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PI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</a:t>
            </a:r>
          </a:p>
        </p:txBody>
      </p:sp>
      <p:sp>
        <p:nvSpPr>
          <p:cNvPr id="14" name="ホームベース 13">
            <a:extLst>
              <a:ext uri="{FF2B5EF4-FFF2-40B4-BE49-F238E27FC236}">
                <a16:creationId xmlns:a16="http://schemas.microsoft.com/office/drawing/2014/main" xmlns="" id="{48DF3E97-2FF3-4820-9A08-31F73C1DE821}"/>
              </a:ext>
            </a:extLst>
          </p:cNvPr>
          <p:cNvSpPr/>
          <p:nvPr/>
        </p:nvSpPr>
        <p:spPr>
          <a:xfrm>
            <a:off x="5626100" y="4090069"/>
            <a:ext cx="1308100" cy="265113"/>
          </a:xfrm>
          <a:prstGeom prst="homePlate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PⅢ</a:t>
            </a:r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5" name="ホームベース 14">
            <a:extLst>
              <a:ext uri="{FF2B5EF4-FFF2-40B4-BE49-F238E27FC236}">
                <a16:creationId xmlns:a16="http://schemas.microsoft.com/office/drawing/2014/main" xmlns="" id="{585D875D-0BFC-4B0A-9735-454166D91229}"/>
              </a:ext>
            </a:extLst>
          </p:cNvPr>
          <p:cNvSpPr/>
          <p:nvPr/>
        </p:nvSpPr>
        <p:spPr>
          <a:xfrm>
            <a:off x="2032001" y="2890720"/>
            <a:ext cx="917575" cy="26987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治験</a:t>
            </a:r>
            <a:endParaRPr kumimoji="1" lang="en-US" altLang="ja-JP" sz="9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準備</a:t>
            </a:r>
          </a:p>
        </p:txBody>
      </p:sp>
      <p:sp>
        <p:nvSpPr>
          <p:cNvPr id="16" name="ホームベース 15">
            <a:extLst>
              <a:ext uri="{FF2B5EF4-FFF2-40B4-BE49-F238E27FC236}">
                <a16:creationId xmlns:a16="http://schemas.microsoft.com/office/drawing/2014/main" xmlns="" id="{6BA80518-A0A3-4940-BFC2-093D3E2D2691}"/>
              </a:ext>
            </a:extLst>
          </p:cNvPr>
          <p:cNvSpPr/>
          <p:nvPr/>
        </p:nvSpPr>
        <p:spPr>
          <a:xfrm>
            <a:off x="2949576" y="2890719"/>
            <a:ext cx="1367236" cy="269875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PⅡ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</a:t>
            </a:r>
          </a:p>
        </p:txBody>
      </p:sp>
      <p:sp>
        <p:nvSpPr>
          <p:cNvPr id="17" name="二等辺三角形 16">
            <a:extLst>
              <a:ext uri="{FF2B5EF4-FFF2-40B4-BE49-F238E27FC236}">
                <a16:creationId xmlns:a16="http://schemas.microsoft.com/office/drawing/2014/main" xmlns="" id="{E14A5B37-5C38-42CD-AE9B-CED37A19AE9D}"/>
              </a:ext>
            </a:extLst>
          </p:cNvPr>
          <p:cNvSpPr/>
          <p:nvPr/>
        </p:nvSpPr>
        <p:spPr>
          <a:xfrm>
            <a:off x="7787088" y="5389446"/>
            <a:ext cx="197150" cy="120433"/>
          </a:xfrm>
          <a:prstGeom prst="triangl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445" name="テキスト ボックス 17">
            <a:extLst>
              <a:ext uri="{FF2B5EF4-FFF2-40B4-BE49-F238E27FC236}">
                <a16:creationId xmlns:a16="http://schemas.microsoft.com/office/drawing/2014/main" xmlns="" id="{CA870828-9730-4017-8232-FD122E6E86A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54423" y="5509879"/>
            <a:ext cx="659629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承認</a:t>
            </a:r>
            <a:endParaRPr kumimoji="1" lang="en-US" altLang="ja-JP" sz="12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申請</a:t>
            </a:r>
          </a:p>
        </p:txBody>
      </p:sp>
      <p:sp>
        <p:nvSpPr>
          <p:cNvPr id="19" name="ホームベース 18">
            <a:extLst>
              <a:ext uri="{FF2B5EF4-FFF2-40B4-BE49-F238E27FC236}">
                <a16:creationId xmlns:a16="http://schemas.microsoft.com/office/drawing/2014/main" xmlns="" id="{75EFC879-BCA6-412F-BF32-6B2FB8FC7E1B}"/>
              </a:ext>
            </a:extLst>
          </p:cNvPr>
          <p:cNvSpPr/>
          <p:nvPr/>
        </p:nvSpPr>
        <p:spPr>
          <a:xfrm>
            <a:off x="4580192" y="3764856"/>
            <a:ext cx="1045908" cy="269875"/>
          </a:xfrm>
          <a:prstGeom prst="homePlate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治験</a:t>
            </a:r>
            <a:endParaRPr kumimoji="1" lang="en-US" altLang="ja-JP" sz="9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準備</a:t>
            </a:r>
          </a:p>
        </p:txBody>
      </p:sp>
      <p:sp>
        <p:nvSpPr>
          <p:cNvPr id="16447" name="テキスト ボックス 19">
            <a:extLst>
              <a:ext uri="{FF2B5EF4-FFF2-40B4-BE49-F238E27FC236}">
                <a16:creationId xmlns:a16="http://schemas.microsoft.com/office/drawing/2014/main" xmlns="" id="{9677957F-48FB-4C2E-AADA-0B0D0DF654A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53955" y="2766426"/>
            <a:ext cx="917575" cy="577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5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・健常者</a:t>
            </a:r>
            <a:endParaRPr kumimoji="1" lang="en-US" altLang="ja-JP" sz="105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5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・安全性</a:t>
            </a:r>
            <a:endParaRPr kumimoji="1" lang="en-US" altLang="ja-JP" sz="105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5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en-US" altLang="ja-JP" sz="105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PK/PD</a:t>
            </a:r>
            <a:endParaRPr kumimoji="1" lang="ja-JP" altLang="en-US" sz="105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448" name="テキスト ボックス 20">
            <a:extLst>
              <a:ext uri="{FF2B5EF4-FFF2-40B4-BE49-F238E27FC236}">
                <a16:creationId xmlns:a16="http://schemas.microsoft.com/office/drawing/2014/main" xmlns="" id="{E9443E46-D758-4018-B1C8-421D7FA8D7B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727986" y="3201870"/>
            <a:ext cx="1357313" cy="25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5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・有効性</a:t>
            </a:r>
          </a:p>
        </p:txBody>
      </p:sp>
      <p:sp>
        <p:nvSpPr>
          <p:cNvPr id="22" name="ホームベース 21">
            <a:extLst>
              <a:ext uri="{FF2B5EF4-FFF2-40B4-BE49-F238E27FC236}">
                <a16:creationId xmlns:a16="http://schemas.microsoft.com/office/drawing/2014/main" xmlns="" id="{2A0830D6-9B5C-4FD9-BE31-4A9267DDEB4A}"/>
              </a:ext>
            </a:extLst>
          </p:cNvPr>
          <p:cNvSpPr/>
          <p:nvPr/>
        </p:nvSpPr>
        <p:spPr>
          <a:xfrm>
            <a:off x="2156226" y="4570802"/>
            <a:ext cx="2133600" cy="136525"/>
          </a:xfrm>
          <a:prstGeom prst="homePlate">
            <a:avLst/>
          </a:prstGeom>
          <a:solidFill>
            <a:schemeClr val="accent1">
              <a:lumMod val="40000"/>
              <a:lumOff val="60000"/>
            </a:schemeClr>
          </a:solidFill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</a:t>
            </a:r>
          </a:p>
        </p:txBody>
      </p:sp>
      <p:sp>
        <p:nvSpPr>
          <p:cNvPr id="16450" name="テキスト ボックス 22">
            <a:extLst>
              <a:ext uri="{FF2B5EF4-FFF2-40B4-BE49-F238E27FC236}">
                <a16:creationId xmlns:a16="http://schemas.microsoft.com/office/drawing/2014/main" xmlns="" id="{6909D1C5-5DF9-40FA-AB55-EC1FF884B8F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059389" y="4839825"/>
            <a:ext cx="2230437" cy="415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5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必要に応じて、遺伝毒性試験などの実施を検討</a:t>
            </a:r>
            <a:endParaRPr kumimoji="1" lang="en-US" altLang="ja-JP" sz="105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1" name="ホームベース 18">
            <a:extLst>
              <a:ext uri="{FF2B5EF4-FFF2-40B4-BE49-F238E27FC236}">
                <a16:creationId xmlns:a16="http://schemas.microsoft.com/office/drawing/2014/main" xmlns="" id="{62BF4428-E448-4E89-8E3F-A9296801355F}"/>
              </a:ext>
            </a:extLst>
          </p:cNvPr>
          <p:cNvSpPr/>
          <p:nvPr/>
        </p:nvSpPr>
        <p:spPr>
          <a:xfrm>
            <a:off x="4184546" y="3349357"/>
            <a:ext cx="490130" cy="269875"/>
          </a:xfrm>
          <a:prstGeom prst="homePlate">
            <a:avLst/>
          </a:prstGeom>
          <a:solidFill>
            <a:srgbClr val="92D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導出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xmlns="" id="{CC9D7C63-1862-44CC-B928-9D80E8B439B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708965" y="5509144"/>
            <a:ext cx="758341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承認</a:t>
            </a:r>
            <a:endParaRPr kumimoji="1" lang="en-US" altLang="ja-JP" sz="12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取得</a:t>
            </a:r>
          </a:p>
        </p:txBody>
      </p:sp>
      <p:sp>
        <p:nvSpPr>
          <p:cNvPr id="20" name="二等辺三角形 19">
            <a:extLst>
              <a:ext uri="{FF2B5EF4-FFF2-40B4-BE49-F238E27FC236}">
                <a16:creationId xmlns:a16="http://schemas.microsoft.com/office/drawing/2014/main" xmlns="" id="{B15692E1-A643-41DC-8D6A-675222A4216E}"/>
              </a:ext>
            </a:extLst>
          </p:cNvPr>
          <p:cNvSpPr/>
          <p:nvPr/>
        </p:nvSpPr>
        <p:spPr>
          <a:xfrm>
            <a:off x="8856854" y="5389432"/>
            <a:ext cx="197150" cy="120433"/>
          </a:xfrm>
          <a:prstGeom prst="triangle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xmlns="" id="{21B55FC0-1F13-4B41-80EF-86A41BD02FB8}"/>
              </a:ext>
            </a:extLst>
          </p:cNvPr>
          <p:cNvSpPr txBox="1"/>
          <p:nvPr/>
        </p:nvSpPr>
        <p:spPr>
          <a:xfrm>
            <a:off x="5649899" y="27910"/>
            <a:ext cx="367273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 smtClean="0"/>
              <a:t>日本</a:t>
            </a:r>
            <a:r>
              <a:rPr lang="ja-JP" altLang="en-US" sz="1200" dirty="0"/>
              <a:t>医師会 </a:t>
            </a:r>
            <a:r>
              <a:rPr lang="en-US" altLang="ja-JP" sz="1200" dirty="0" err="1"/>
              <a:t>StM</a:t>
            </a:r>
            <a:r>
              <a:rPr lang="ja-JP" altLang="en-US" sz="1200" dirty="0"/>
              <a:t>ツール</a:t>
            </a:r>
            <a:r>
              <a:rPr lang="en-US" altLang="ja-JP" sz="1200" dirty="0"/>
              <a:t>WG 2020</a:t>
            </a:r>
            <a:r>
              <a:rPr lang="ja-JP" altLang="en-US" sz="1200" dirty="0"/>
              <a:t>（</a:t>
            </a:r>
            <a:r>
              <a:rPr lang="en-US" altLang="ja-JP" sz="1200" dirty="0"/>
              <a:t>2020</a:t>
            </a:r>
            <a:r>
              <a:rPr lang="ja-JP" altLang="en-US" sz="1200" dirty="0"/>
              <a:t>年</a:t>
            </a:r>
            <a:r>
              <a:rPr lang="en-US" altLang="ja-JP" sz="1200" dirty="0"/>
              <a:t>4</a:t>
            </a:r>
            <a:r>
              <a:rPr lang="ja-JP" altLang="en-US" sz="1200" dirty="0"/>
              <a:t>月作成）</a:t>
            </a:r>
            <a:endParaRPr kumimoji="1" lang="ja-JP" altLang="en-US" sz="1200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xmlns="" id="{FA38887A-B165-4179-8580-792C61EC0B77}"/>
              </a:ext>
            </a:extLst>
          </p:cNvPr>
          <p:cNvSpPr txBox="1"/>
          <p:nvPr/>
        </p:nvSpPr>
        <p:spPr>
          <a:xfrm>
            <a:off x="56707" y="120178"/>
            <a:ext cx="877163" cy="36933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none" rtlCol="0">
            <a:spAutoFit/>
          </a:bodyPr>
          <a:lstStyle/>
          <a:p>
            <a:r>
              <a:rPr lang="ja-JP" altLang="en-US" dirty="0" smtClean="0">
                <a:solidFill>
                  <a:srgbClr val="FF0000"/>
                </a:solidFill>
              </a:rPr>
              <a:t>記載</a:t>
            </a:r>
            <a:r>
              <a:rPr lang="ja-JP" altLang="en-US" dirty="0">
                <a:solidFill>
                  <a:srgbClr val="FF0000"/>
                </a:solidFill>
              </a:rPr>
              <a:t>例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48383" y="1131722"/>
            <a:ext cx="145424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dirty="0"/>
              <a:t>試験</a:t>
            </a:r>
            <a:r>
              <a:rPr lang="ja-JP" altLang="en-US" dirty="0" smtClean="0"/>
              <a:t>課題名：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95667390"/>
      </p:ext>
    </p:extLst>
  </p:cSld>
  <p:clrMapOvr>
    <a:masterClrMapping/>
  </p:clrMapOvr>
</p:sld>
</file>

<file path=ppt/theme/theme1.xml><?xml version="1.0" encoding="utf-8"?>
<a:theme xmlns:a="http://schemas.openxmlformats.org/drawingml/2006/main" name="2_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202</Words>
  <Application>Microsoft Office PowerPoint</Application>
  <PresentationFormat>画面に合わせる (4:3)</PresentationFormat>
  <Paragraphs>54</Paragraphs>
  <Slides>2</Slides>
  <Notes>2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2_Office テーマ</vt:lpstr>
      <vt:lpstr>ロードマップ　</vt:lpstr>
      <vt:lpstr>ロードマップ　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ロードマップ　</dc:title>
  <dc:creator/>
  <cp:lastModifiedBy>JMACCT</cp:lastModifiedBy>
  <cp:revision>2</cp:revision>
  <dcterms:created xsi:type="dcterms:W3CDTF">2020-05-28T02:24:20Z</dcterms:created>
  <dcterms:modified xsi:type="dcterms:W3CDTF">2020-05-28T02:24:43Z</dcterms:modified>
</cp:coreProperties>
</file>

<file path=docProps/thumbnail.jpeg>
</file>