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263" r:id="rId2"/>
    <p:sldId id="265" r:id="rId3"/>
  </p:sldIdLst>
  <p:sldSz cx="9144000" cy="6858000" type="screen4x3"/>
  <p:notesSz cx="6807200" cy="9939338"/>
  <p:defaultTextStyle>
    <a:defPPr>
      <a:defRPr lang="ja-JP"/>
    </a:defPPr>
    <a:lvl1pPr marL="0" algn="l" defTabSz="91434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57170" algn="l" defTabSz="91434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14340" algn="l" defTabSz="91434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371511" algn="l" defTabSz="91434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828681" algn="l" defTabSz="91434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285852" algn="l" defTabSz="91434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743021" algn="l" defTabSz="91434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200193" algn="l" defTabSz="91434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657363" algn="l" defTabSz="91434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86147" autoAdjust="0"/>
  </p:normalViewPr>
  <p:slideViewPr>
    <p:cSldViewPr snapToGrid="0">
      <p:cViewPr varScale="1">
        <p:scale>
          <a:sx n="64" d="100"/>
          <a:sy n="64" d="100"/>
        </p:scale>
        <p:origin x="1464" y="66"/>
      </p:cViewPr>
      <p:guideLst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r>
              <a:rPr kumimoji="1" lang="en-US" altLang="ja-JP" smtClean="0"/>
              <a:t>L2-CTRSU-SOP-017</a:t>
            </a:r>
            <a:r>
              <a:rPr kumimoji="1" lang="ja-JP" altLang="en-US" smtClean="0"/>
              <a:t>：添付</a:t>
            </a:r>
            <a:r>
              <a:rPr kumimoji="1" lang="en-US" altLang="ja-JP" smtClean="0"/>
              <a:t>1_PMP</a:t>
            </a:r>
            <a:r>
              <a:rPr kumimoji="1" lang="ja-JP" altLang="en-US" smtClean="0"/>
              <a:t>雛形</a:t>
            </a:r>
            <a:r>
              <a:rPr kumimoji="1" lang="en-US" altLang="ja-JP" smtClean="0"/>
              <a:t>_Ver1.0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A287F737-D4E5-4C34-9CA0-C392B60CC0CF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646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BB63D49E-C079-4C98-9AFC-32266E1B9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4553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r>
              <a:rPr kumimoji="1" lang="en-US" altLang="ja-JP" smtClean="0"/>
              <a:t>L2-CTRSU-SOP-017</a:t>
            </a:r>
            <a:r>
              <a:rPr kumimoji="1" lang="ja-JP" altLang="en-US" smtClean="0"/>
              <a:t>：添付</a:t>
            </a:r>
            <a:r>
              <a:rPr kumimoji="1" lang="en-US" altLang="ja-JP" smtClean="0"/>
              <a:t>1_PMP</a:t>
            </a:r>
            <a:r>
              <a:rPr kumimoji="1" lang="ja-JP" altLang="en-US" smtClean="0"/>
              <a:t>雛形</a:t>
            </a:r>
            <a:r>
              <a:rPr kumimoji="1" lang="en-US" altLang="ja-JP" smtClean="0"/>
              <a:t>_Ver1.0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549EB1AE-1126-47CE-8ACF-2967E8E9F4E2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5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28C84B5C-EB8E-4DFC-BA64-9C9FCB07A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3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34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70" algn="l" defTabSz="91434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340" algn="l" defTabSz="91434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511" algn="l" defTabSz="91434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681" algn="l" defTabSz="91434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852" algn="l" defTabSz="91434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021" algn="l" defTabSz="91434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193" algn="l" defTabSz="91434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363" algn="l" defTabSz="91434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2020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　初版作成</a:t>
            </a:r>
            <a:endParaRPr kumimoji="1" lang="en-US" altLang="ja-JP" dirty="0" smtClean="0"/>
          </a:p>
          <a:p>
            <a:r>
              <a:rPr kumimoji="1" lang="en-US" altLang="ja-JP" dirty="0" smtClean="0"/>
              <a:t>2021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月　</a:t>
            </a:r>
            <a:r>
              <a:rPr kumimoji="1" lang="en-US" altLang="ja-JP" dirty="0" smtClean="0"/>
              <a:t>ARO/CRO</a:t>
            </a:r>
            <a:r>
              <a:rPr kumimoji="1" lang="ja-JP" altLang="en-US" dirty="0" smtClean="0"/>
              <a:t>の業務として、監査を追記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84B5C-EB8E-4DFC-BA64-9C9FCB07AD0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0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84B5C-EB8E-4DFC-BA64-9C9FCB07AD0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00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44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552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5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5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04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3392" y="238128"/>
            <a:ext cx="8377237" cy="971551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33392" y="1485900"/>
            <a:ext cx="8377237" cy="4692652"/>
          </a:xfrm>
        </p:spPr>
        <p:txBody>
          <a:bodyPr/>
          <a:lstStyle/>
          <a:p>
            <a:pPr lvl="0"/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2494663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28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717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7151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68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8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302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19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3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761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1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0" indent="0">
              <a:buNone/>
              <a:defRPr sz="2100" b="1"/>
            </a:lvl2pPr>
            <a:lvl3pPr marL="914340" indent="0">
              <a:buNone/>
              <a:defRPr sz="1900" b="1"/>
            </a:lvl3pPr>
            <a:lvl4pPr marL="1371511" indent="0">
              <a:buNone/>
              <a:defRPr sz="1500" b="1"/>
            </a:lvl4pPr>
            <a:lvl5pPr marL="1828681" indent="0">
              <a:buNone/>
              <a:defRPr sz="1500" b="1"/>
            </a:lvl5pPr>
            <a:lvl6pPr marL="2285852" indent="0">
              <a:buNone/>
              <a:defRPr sz="1500" b="1"/>
            </a:lvl6pPr>
            <a:lvl7pPr marL="2743021" indent="0">
              <a:buNone/>
              <a:defRPr sz="1500" b="1"/>
            </a:lvl7pPr>
            <a:lvl8pPr marL="3200193" indent="0">
              <a:buNone/>
              <a:defRPr sz="1500" b="1"/>
            </a:lvl8pPr>
            <a:lvl9pPr marL="3657363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0" indent="0">
              <a:buNone/>
              <a:defRPr sz="2100" b="1"/>
            </a:lvl2pPr>
            <a:lvl3pPr marL="914340" indent="0">
              <a:buNone/>
              <a:defRPr sz="1900" b="1"/>
            </a:lvl3pPr>
            <a:lvl4pPr marL="1371511" indent="0">
              <a:buNone/>
              <a:defRPr sz="1500" b="1"/>
            </a:lvl4pPr>
            <a:lvl5pPr marL="1828681" indent="0">
              <a:buNone/>
              <a:defRPr sz="1500" b="1"/>
            </a:lvl5pPr>
            <a:lvl6pPr marL="2285852" indent="0">
              <a:buNone/>
              <a:defRPr sz="1500" b="1"/>
            </a:lvl6pPr>
            <a:lvl7pPr marL="2743021" indent="0">
              <a:buNone/>
              <a:defRPr sz="1500" b="1"/>
            </a:lvl7pPr>
            <a:lvl8pPr marL="3200193" indent="0">
              <a:buNone/>
              <a:defRPr sz="1500" b="1"/>
            </a:lvl8pPr>
            <a:lvl9pPr marL="3657363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99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49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3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70" indent="0">
              <a:buNone/>
              <a:defRPr sz="1200"/>
            </a:lvl2pPr>
            <a:lvl3pPr marL="914340" indent="0">
              <a:buNone/>
              <a:defRPr sz="1200"/>
            </a:lvl3pPr>
            <a:lvl4pPr marL="1371511" indent="0">
              <a:buNone/>
              <a:defRPr sz="900"/>
            </a:lvl4pPr>
            <a:lvl5pPr marL="1828681" indent="0">
              <a:buNone/>
              <a:defRPr sz="900"/>
            </a:lvl5pPr>
            <a:lvl6pPr marL="2285852" indent="0">
              <a:buNone/>
              <a:defRPr sz="900"/>
            </a:lvl6pPr>
            <a:lvl7pPr marL="2743021" indent="0">
              <a:buNone/>
              <a:defRPr sz="900"/>
            </a:lvl7pPr>
            <a:lvl8pPr marL="3200193" indent="0">
              <a:buNone/>
              <a:defRPr sz="900"/>
            </a:lvl8pPr>
            <a:lvl9pPr marL="3657363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510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0" indent="0">
              <a:buNone/>
              <a:defRPr sz="2800"/>
            </a:lvl2pPr>
            <a:lvl3pPr marL="914340" indent="0">
              <a:buNone/>
              <a:defRPr sz="2400"/>
            </a:lvl3pPr>
            <a:lvl4pPr marL="1371511" indent="0">
              <a:buNone/>
              <a:defRPr sz="2100"/>
            </a:lvl4pPr>
            <a:lvl5pPr marL="1828681" indent="0">
              <a:buNone/>
              <a:defRPr sz="2100"/>
            </a:lvl5pPr>
            <a:lvl6pPr marL="2285852" indent="0">
              <a:buNone/>
              <a:defRPr sz="2100"/>
            </a:lvl6pPr>
            <a:lvl7pPr marL="2743021" indent="0">
              <a:buNone/>
              <a:defRPr sz="2100"/>
            </a:lvl7pPr>
            <a:lvl8pPr marL="3200193" indent="0">
              <a:buNone/>
              <a:defRPr sz="2100"/>
            </a:lvl8pPr>
            <a:lvl9pPr marL="3657363" indent="0">
              <a:buNone/>
              <a:defRPr sz="21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70" indent="0">
              <a:buNone/>
              <a:defRPr sz="1200"/>
            </a:lvl2pPr>
            <a:lvl3pPr marL="914340" indent="0">
              <a:buNone/>
              <a:defRPr sz="1200"/>
            </a:lvl3pPr>
            <a:lvl4pPr marL="1371511" indent="0">
              <a:buNone/>
              <a:defRPr sz="900"/>
            </a:lvl4pPr>
            <a:lvl5pPr marL="1828681" indent="0">
              <a:buNone/>
              <a:defRPr sz="900"/>
            </a:lvl5pPr>
            <a:lvl6pPr marL="2285852" indent="0">
              <a:buNone/>
              <a:defRPr sz="900"/>
            </a:lvl6pPr>
            <a:lvl7pPr marL="2743021" indent="0">
              <a:buNone/>
              <a:defRPr sz="900"/>
            </a:lvl7pPr>
            <a:lvl8pPr marL="3200193" indent="0">
              <a:buNone/>
              <a:defRPr sz="900"/>
            </a:lvl8pPr>
            <a:lvl9pPr marL="3657363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59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35" tIns="45717" rIns="91435" bIns="45717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35" tIns="45717" rIns="91435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>
                <a:solidFill>
                  <a:prstClr val="black">
                    <a:tint val="75000"/>
                  </a:prstClr>
                </a:solidFill>
              </a:rPr>
              <a:t>2015/2/9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35" tIns="45717" rIns="91435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35" tIns="45717" rIns="91435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9A7DE-2E99-4DC1-AD0F-2D82917ED53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806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hf hdr="0" ftr="0" dt="0"/>
  <p:txStyles>
    <p:titleStyle>
      <a:lvl1pPr algn="ctr" defTabSz="91434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7" indent="-342877" algn="l" defTabSz="91434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defTabSz="91434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5" indent="-228584" algn="l" defTabSz="91434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6" indent="-228584" algn="l" defTabSz="914340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6" indent="-228584" algn="l" defTabSz="914340" rtl="0" eaLnBrk="1" latinLnBrk="0" hangingPunct="1">
        <a:spcBef>
          <a:spcPct val="20000"/>
        </a:spcBef>
        <a:buFont typeface="Arial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7" indent="-228584" algn="l" defTabSz="914340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07" indent="-228584" algn="l" defTabSz="914340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77" indent="-228584" algn="l" defTabSz="914340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47" indent="-228584" algn="l" defTabSz="914340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40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0" algn="l" defTabSz="914340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0" algn="l" defTabSz="914340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1" algn="l" defTabSz="914340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1" algn="l" defTabSz="914340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2" algn="l" defTabSz="914340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1" algn="l" defTabSz="914340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3" algn="l" defTabSz="914340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3" algn="l" defTabSz="914340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5707785" y="2401325"/>
            <a:ext cx="2108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accent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治験調整医師との委嘱</a:t>
            </a:r>
            <a:r>
              <a:rPr kumimoji="1" lang="en-US" altLang="ja-JP" sz="1200" b="1" dirty="0" smtClean="0">
                <a:solidFill>
                  <a:schemeClr val="accent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/</a:t>
            </a:r>
            <a:r>
              <a:rPr kumimoji="1" lang="ja-JP" altLang="en-US" sz="1200" b="1" dirty="0" smtClean="0">
                <a:solidFill>
                  <a:schemeClr val="accent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受諾</a:t>
            </a:r>
            <a:endParaRPr kumimoji="1" lang="en-US" altLang="ja-JP" sz="1200" b="1" dirty="0" smtClean="0">
              <a:solidFill>
                <a:schemeClr val="accent5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b="1" dirty="0" smtClean="0">
                <a:solidFill>
                  <a:schemeClr val="accent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契約締結</a:t>
            </a:r>
            <a:endParaRPr lang="en-US" altLang="ja-JP" sz="1200" b="1" dirty="0">
              <a:solidFill>
                <a:schemeClr val="accent5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5814320" y="1134847"/>
            <a:ext cx="3187225" cy="1219960"/>
          </a:xfrm>
          <a:prstGeom prst="rect">
            <a:avLst/>
          </a:prstGeom>
          <a:noFill/>
          <a:ln w="254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46791" y="1014678"/>
            <a:ext cx="3347720" cy="1499480"/>
          </a:xfrm>
          <a:prstGeom prst="rect">
            <a:avLst/>
          </a:prstGeom>
          <a:noFill/>
          <a:ln w="254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3690002" y="1595829"/>
            <a:ext cx="1908816" cy="7744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1500" b="1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治験調整医師</a:t>
            </a:r>
            <a:endParaRPr lang="en-US" altLang="ja-JP" sz="1500" b="1" u="sng" dirty="0" smtClean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>
              <a:defRPr/>
            </a:pPr>
            <a:r>
              <a:rPr lang="en-US" altLang="ja-JP" sz="1500" b="1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500" b="1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医師氏名</a:t>
            </a:r>
            <a:r>
              <a:rPr lang="en-US" altLang="ja-JP" sz="1500" b="1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  <a:endParaRPr lang="en-US" altLang="ja-JP" sz="1500" b="1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656997" y="2885172"/>
            <a:ext cx="1969643" cy="69015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1500" b="1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治験調整</a:t>
            </a:r>
            <a:r>
              <a:rPr lang="ja-JP" altLang="en-US" sz="1500" b="1" u="sng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事務局</a:t>
            </a:r>
            <a:endParaRPr lang="en-US" altLang="ja-JP" sz="1500" b="1" u="sng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15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5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組織名</a:t>
            </a:r>
            <a:r>
              <a:rPr lang="en-US" altLang="ja-JP" sz="15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5907821" y="3332263"/>
            <a:ext cx="3093724" cy="182981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500" b="1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itchFamily="18" charset="0"/>
              </a:rPr>
              <a:t>[</a:t>
            </a:r>
            <a:r>
              <a:rPr lang="ja-JP" altLang="en-US" sz="1500" b="1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itchFamily="18" charset="0"/>
              </a:rPr>
              <a:t>医療機関数</a:t>
            </a:r>
            <a:r>
              <a:rPr lang="en-US" altLang="ja-JP" sz="1500" b="1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itchFamily="18" charset="0"/>
              </a:rPr>
              <a:t>]</a:t>
            </a:r>
            <a:r>
              <a:rPr lang="ja-JP" altLang="en-US" sz="1500" b="1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itchFamily="18" charset="0"/>
              </a:rPr>
              <a:t>医療機関</a:t>
            </a:r>
            <a:endParaRPr lang="en-US" altLang="ja-JP" sz="1500" b="1" dirty="0" smtClean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  <a:endParaRPr kumimoji="0"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10969" y="1318053"/>
            <a:ext cx="3064291" cy="107420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>
              <a:defRPr/>
            </a:pPr>
            <a:r>
              <a:rPr lang="ja-JP" altLang="en-US" sz="1200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治験物提供</a:t>
            </a:r>
            <a:endParaRPr lang="en-US" altLang="ja-JP" sz="1200" u="sng" dirty="0" smtClean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defRPr/>
            </a:pPr>
            <a:r>
              <a:rPr lang="ja-JP" altLang="en-US" sz="1200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安全性情報</a:t>
            </a:r>
            <a:endParaRPr lang="en-US" altLang="ja-JP" sz="1200" u="sng" dirty="0" smtClean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defRPr/>
            </a:pPr>
            <a:r>
              <a:rPr lang="ja-JP" altLang="en-US" sz="1200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治験物概要書提供</a:t>
            </a:r>
            <a:endParaRPr lang="en-US" altLang="ja-JP" sz="1200" u="sng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組織名</a:t>
            </a:r>
            <a:r>
              <a:rPr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3608346" y="1289988"/>
            <a:ext cx="2074509" cy="252138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endParaRPr lang="ja-JP" altLang="en-US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5812293" y="2945518"/>
            <a:ext cx="3245985" cy="2365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6590587" y="2734012"/>
            <a:ext cx="1728192" cy="39284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2000" dirty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実施医療機関</a:t>
            </a:r>
          </a:p>
        </p:txBody>
      </p:sp>
      <p:sp>
        <p:nvSpPr>
          <p:cNvPr id="95" name="タイトル 1"/>
          <p:cNvSpPr txBox="1">
            <a:spLocks/>
          </p:cNvSpPr>
          <p:nvPr/>
        </p:nvSpPr>
        <p:spPr>
          <a:xfrm>
            <a:off x="210969" y="123822"/>
            <a:ext cx="8790576" cy="387179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ja-JP" altLang="en-US" sz="1800" b="1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医師主導治験　組織体制図</a:t>
            </a:r>
            <a:endParaRPr lang="ja-JP" altLang="en-US" sz="1800" b="1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02" name="直線矢印コネクタ 101"/>
          <p:cNvCxnSpPr>
            <a:cxnSpLocks/>
          </p:cNvCxnSpPr>
          <p:nvPr/>
        </p:nvCxnSpPr>
        <p:spPr>
          <a:xfrm flipV="1">
            <a:off x="5708418" y="2846797"/>
            <a:ext cx="835528" cy="364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矢印コネクタ 109"/>
          <p:cNvCxnSpPr>
            <a:cxnSpLocks/>
          </p:cNvCxnSpPr>
          <p:nvPr/>
        </p:nvCxnSpPr>
        <p:spPr>
          <a:xfrm flipH="1">
            <a:off x="2709059" y="2815495"/>
            <a:ext cx="842554" cy="6706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矢印: 上下 11">
            <a:extLst>
              <a:ext uri="{FF2B5EF4-FFF2-40B4-BE49-F238E27FC236}">
                <a16:creationId xmlns="" xmlns:a16="http://schemas.microsoft.com/office/drawing/2014/main" id="{4C712858-89DB-4CA0-B75B-C9516E9CD892}"/>
              </a:ext>
            </a:extLst>
          </p:cNvPr>
          <p:cNvSpPr/>
          <p:nvPr/>
        </p:nvSpPr>
        <p:spPr>
          <a:xfrm>
            <a:off x="4504447" y="2450172"/>
            <a:ext cx="255368" cy="365591"/>
          </a:xfrm>
          <a:prstGeom prst="up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 b="1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角丸四角形 19">
            <a:extLst>
              <a:ext uri="{FF2B5EF4-FFF2-40B4-BE49-F238E27FC236}">
                <a16:creationId xmlns="" xmlns:a16="http://schemas.microsoft.com/office/drawing/2014/main" id="{52811769-19B7-4166-AC89-EE713B0BB5D7}"/>
              </a:ext>
            </a:extLst>
          </p:cNvPr>
          <p:cNvSpPr/>
          <p:nvPr/>
        </p:nvSpPr>
        <p:spPr>
          <a:xfrm>
            <a:off x="5969235" y="1486682"/>
            <a:ext cx="2917382" cy="65962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組織名</a:t>
            </a:r>
            <a:r>
              <a:rPr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</a:p>
          <a:p>
            <a:pPr algn="ctr">
              <a:defRPr/>
            </a:pPr>
            <a:r>
              <a:rPr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事業名</a:t>
            </a:r>
            <a:r>
              <a:rPr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  <a:endParaRPr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="" xmlns:a16="http://schemas.microsoft.com/office/drawing/2014/main" id="{07BBBFDF-397B-4832-A96C-05C879F9111C}"/>
              </a:ext>
            </a:extLst>
          </p:cNvPr>
          <p:cNvCxnSpPr>
            <a:cxnSpLocks/>
          </p:cNvCxnSpPr>
          <p:nvPr/>
        </p:nvCxnSpPr>
        <p:spPr>
          <a:xfrm flipV="1">
            <a:off x="5564823" y="996033"/>
            <a:ext cx="823790" cy="20152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角丸四角形 10">
            <a:extLst>
              <a:ext uri="{FF2B5EF4-FFF2-40B4-BE49-F238E27FC236}">
                <a16:creationId xmlns="" xmlns:a16="http://schemas.microsoft.com/office/drawing/2014/main" id="{E5AA4427-B7F4-4055-AF84-A13048876B62}"/>
              </a:ext>
            </a:extLst>
          </p:cNvPr>
          <p:cNvSpPr>
            <a:spLocks/>
          </p:cNvSpPr>
          <p:nvPr/>
        </p:nvSpPr>
        <p:spPr bwMode="auto">
          <a:xfrm>
            <a:off x="92975" y="3229917"/>
            <a:ext cx="3329110" cy="2297026"/>
          </a:xfrm>
          <a:prstGeom prst="roundRect">
            <a:avLst>
              <a:gd name="adj" fmla="val 16667"/>
            </a:avLst>
          </a:prstGeom>
          <a:gradFill>
            <a:gsLst>
              <a:gs pos="36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62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vert="horz" wrap="square" lIns="91435" tIns="45717" rIns="91435" bIns="45717" numCol="1" anchor="ctr" anchorCtr="0" compatLnSpc="1">
            <a:prstTxWarp prst="textNoShape">
              <a:avLst/>
            </a:prstTxWarp>
          </a:bodyPr>
          <a:lstStyle/>
          <a:p>
            <a:pPr lvl="0"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開発戦略支援：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[</a:t>
            </a: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調整事務局支援：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メディカルライティング：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安全性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情報</a:t>
            </a: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管理：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  <a:endParaRPr kumimoji="0"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  <a:p>
            <a:pPr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モニタリング：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監査：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	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データマネジメント：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  <a:endParaRPr kumimoji="0"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  <a:p>
            <a:pPr defTabSz="914400">
              <a:defRPr/>
            </a:pP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統計</a:t>
            </a: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解析：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	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中央測定機関：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治験物中央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保管</a:t>
            </a: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機関：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治験物搬送企業：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	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  <a:endParaRPr kumimoji="0"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46790" y="2969420"/>
            <a:ext cx="3409157" cy="2667912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="" xmlns:a16="http://schemas.microsoft.com/office/drawing/2014/main" id="{B074B557-FD78-4071-9588-28D336433439}"/>
              </a:ext>
            </a:extLst>
          </p:cNvPr>
          <p:cNvSpPr txBox="1"/>
          <p:nvPr/>
        </p:nvSpPr>
        <p:spPr>
          <a:xfrm>
            <a:off x="104497" y="2755384"/>
            <a:ext cx="2604562" cy="40010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accent2">
                <a:lumMod val="75000"/>
              </a:schemeClr>
            </a:solidFill>
            <a:prstDash val="solid"/>
          </a:ln>
        </p:spPr>
        <p:txBody>
          <a:bodyPr wrap="square" lIns="91435" tIns="45717" rIns="91435" bIns="45717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ARO</a:t>
            </a:r>
            <a:r>
              <a:rPr lang="ja-JP" altLang="en-US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／</a:t>
            </a:r>
            <a:r>
              <a:rPr lang="en-US" altLang="ja-JP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CRO</a:t>
            </a:r>
            <a:endParaRPr lang="en-US" altLang="ja-JP" sz="2000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815434" y="755616"/>
            <a:ext cx="172819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治験物提供者</a:t>
            </a:r>
            <a:endParaRPr lang="ja-JP" altLang="en-US" sz="2000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6407434" y="915950"/>
            <a:ext cx="2155278" cy="4675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研究費</a:t>
            </a:r>
            <a:endParaRPr lang="ja-JP" altLang="en-US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6164" y="423891"/>
            <a:ext cx="862255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治験課題名：　　　　　　　　　　　　　　　　　　　　　　　　　　　　　　　　　　　　　　　　</a:t>
            </a:r>
            <a:r>
              <a:rPr kumimoji="1" lang="en-US" altLang="ja-JP" sz="1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.</a:t>
            </a:r>
            <a:r>
              <a:rPr kumimoji="1" lang="ja-JP" altLang="en-US" sz="1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　</a:t>
            </a:r>
          </a:p>
        </p:txBody>
      </p:sp>
      <p:cxnSp>
        <p:nvCxnSpPr>
          <p:cNvPr id="63" name="直線矢印コネクタ 62"/>
          <p:cNvCxnSpPr>
            <a:cxnSpLocks/>
          </p:cNvCxnSpPr>
          <p:nvPr/>
        </p:nvCxnSpPr>
        <p:spPr>
          <a:xfrm>
            <a:off x="2619685" y="884248"/>
            <a:ext cx="1174183" cy="8112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5245240" y="5593143"/>
            <a:ext cx="3216285" cy="915187"/>
          </a:xfrm>
          <a:prstGeom prst="rect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5412576" y="5787008"/>
            <a:ext cx="2943983" cy="6389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 defTabSz="914400">
              <a:defRPr/>
            </a:pP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治験保険：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872867" y="5394547"/>
            <a:ext cx="2174929" cy="3357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その他</a:t>
            </a:r>
            <a:endParaRPr lang="ja-JP" altLang="en-US" sz="2000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="" xmlns:a16="http://schemas.microsoft.com/office/drawing/2014/main" id="{021BF88F-42FE-466C-A446-63140F9CC5AE}"/>
              </a:ext>
            </a:extLst>
          </p:cNvPr>
          <p:cNvCxnSpPr>
            <a:cxnSpLocks/>
          </p:cNvCxnSpPr>
          <p:nvPr/>
        </p:nvCxnSpPr>
        <p:spPr>
          <a:xfrm flipH="1" flipV="1">
            <a:off x="5389693" y="3880779"/>
            <a:ext cx="22883" cy="1525775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5564070" y="71392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>
                <a:solidFill>
                  <a:schemeClr val="accent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契約締結</a:t>
            </a:r>
            <a:endParaRPr kumimoji="1" lang="ja-JP" altLang="en-US" sz="1200" b="1" dirty="0" smtClean="0">
              <a:solidFill>
                <a:schemeClr val="accent4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649178" y="460141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保険加入</a:t>
            </a:r>
            <a:endParaRPr kumimoji="1" lang="ja-JP" altLang="en-US" sz="1200" b="1" dirty="0" smtClean="0">
              <a:solidFill>
                <a:schemeClr val="bg1">
                  <a:lumMod val="50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454628" y="2529609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>
                <a:solidFill>
                  <a:schemeClr val="accent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業務委託契約等・担当者指名</a:t>
            </a:r>
            <a:endParaRPr kumimoji="1" lang="ja-JP" altLang="en-US" sz="1200" b="1" dirty="0" smtClean="0">
              <a:solidFill>
                <a:schemeClr val="accent2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835803" y="64019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>
                <a:solidFill>
                  <a:schemeClr val="accent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契約締結</a:t>
            </a:r>
            <a:endParaRPr kumimoji="1" lang="ja-JP" altLang="en-US" sz="1200" b="1" dirty="0" smtClean="0">
              <a:solidFill>
                <a:schemeClr val="accent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236604" y="5851368"/>
            <a:ext cx="4523211" cy="927433"/>
          </a:xfrm>
          <a:prstGeom prst="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403940" y="6110337"/>
            <a:ext cx="4140260" cy="5905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defTabSz="914400"/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効果安全性評価委員会：</a:t>
            </a:r>
            <a:endParaRPr kumimoji="0"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  <a:p>
            <a:pPr defTabSz="914400"/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中央判定委員会：</a:t>
            </a:r>
            <a:endParaRPr kumimoji="0"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1407245" y="5711762"/>
            <a:ext cx="3058704" cy="33575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第三者委員会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="" xmlns:a16="http://schemas.microsoft.com/office/drawing/2014/main" id="{021BF88F-42FE-466C-A446-63140F9CC5AE}"/>
              </a:ext>
            </a:extLst>
          </p:cNvPr>
          <p:cNvCxnSpPr>
            <a:cxnSpLocks/>
          </p:cNvCxnSpPr>
          <p:nvPr/>
        </p:nvCxnSpPr>
        <p:spPr>
          <a:xfrm flipV="1">
            <a:off x="3808039" y="3868773"/>
            <a:ext cx="11125" cy="1768559"/>
          </a:xfrm>
          <a:prstGeom prst="straightConnector1">
            <a:avLst/>
          </a:prstGeom>
          <a:ln w="38100"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3804364" y="4619525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1200" b="1">
                <a:solidFill>
                  <a:schemeClr val="accent6"/>
                </a:solidFill>
              </a:defRPr>
            </a:lvl1pPr>
          </a:lstStyle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委員の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委嘱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/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受諾</a:t>
            </a:r>
            <a:endParaRPr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3817551" y="789072"/>
            <a:ext cx="1730443" cy="51608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en-US" altLang="ja-JP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医療機関名</a:t>
            </a:r>
            <a:r>
              <a:rPr lang="en-US" altLang="ja-JP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  <a:endParaRPr lang="ja-JP" altLang="en-US" sz="2000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6537105" y="6607846"/>
            <a:ext cx="30213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日本医師会 </a:t>
            </a:r>
            <a:r>
              <a:rPr lang="en-US" altLang="ja-JP" sz="90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StM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ツール</a:t>
            </a:r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WG 2020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ja-JP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2021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月改訂）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39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5707785" y="2401325"/>
            <a:ext cx="2108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accent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治験調整医師と</a:t>
            </a:r>
            <a:r>
              <a:rPr lang="ja-JP" altLang="en-US" sz="1200" b="1" dirty="0">
                <a:solidFill>
                  <a:schemeClr val="accent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の委嘱</a:t>
            </a:r>
            <a:r>
              <a:rPr lang="en-US" altLang="ja-JP" sz="1200" b="1" dirty="0">
                <a:solidFill>
                  <a:schemeClr val="accent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/</a:t>
            </a:r>
            <a:r>
              <a:rPr lang="ja-JP" altLang="en-US" sz="1200" b="1" dirty="0">
                <a:solidFill>
                  <a:schemeClr val="accent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受諾</a:t>
            </a:r>
            <a:endParaRPr lang="en-US" altLang="ja-JP" sz="1200" b="1" dirty="0">
              <a:solidFill>
                <a:schemeClr val="accent5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b="1" dirty="0" smtClean="0">
                <a:solidFill>
                  <a:schemeClr val="accent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契約締結</a:t>
            </a:r>
            <a:endParaRPr lang="en-US" altLang="ja-JP" sz="1200" b="1" dirty="0">
              <a:solidFill>
                <a:schemeClr val="accent5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5814320" y="1134847"/>
            <a:ext cx="3187225" cy="1219960"/>
          </a:xfrm>
          <a:prstGeom prst="rect">
            <a:avLst/>
          </a:prstGeom>
          <a:noFill/>
          <a:ln w="254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46791" y="1014678"/>
            <a:ext cx="3347720" cy="1499480"/>
          </a:xfrm>
          <a:prstGeom prst="rect">
            <a:avLst/>
          </a:prstGeom>
          <a:noFill/>
          <a:ln w="254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3690002" y="1595829"/>
            <a:ext cx="1908816" cy="7744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1500" b="1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治験調整医師</a:t>
            </a:r>
            <a:endParaRPr lang="en-US" altLang="ja-JP" sz="1500" b="1" u="sng" dirty="0" smtClean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>
              <a:defRPr/>
            </a:pPr>
            <a:r>
              <a:rPr lang="en-US" altLang="ja-JP" sz="1500" b="1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500" b="1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医師氏名</a:t>
            </a:r>
            <a:r>
              <a:rPr lang="en-US" altLang="ja-JP" sz="1500" b="1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  <a:endParaRPr lang="en-US" altLang="ja-JP" sz="1500" b="1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656997" y="2885172"/>
            <a:ext cx="1969643" cy="69015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1500" b="1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治験調整</a:t>
            </a:r>
            <a:r>
              <a:rPr lang="ja-JP" altLang="en-US" sz="1500" b="1" u="sng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事務局</a:t>
            </a:r>
            <a:endParaRPr lang="en-US" altLang="ja-JP" sz="1500" b="1" u="sng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15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5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組織名</a:t>
            </a:r>
            <a:r>
              <a:rPr lang="en-US" altLang="ja-JP" sz="15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210969" y="1318053"/>
            <a:ext cx="3064291" cy="107420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>
              <a:defRPr/>
            </a:pPr>
            <a:r>
              <a:rPr lang="ja-JP" altLang="en-US" sz="1200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治験物提供</a:t>
            </a:r>
            <a:endParaRPr lang="en-US" altLang="ja-JP" sz="1200" u="sng" dirty="0" smtClean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defRPr/>
            </a:pPr>
            <a:r>
              <a:rPr lang="ja-JP" altLang="en-US" sz="1200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安全性情報</a:t>
            </a:r>
            <a:endParaRPr lang="en-US" altLang="ja-JP" sz="1200" u="sng" dirty="0" smtClean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defRPr/>
            </a:pPr>
            <a:r>
              <a:rPr lang="ja-JP" altLang="en-US" sz="1200" u="sng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</a:t>
            </a:r>
            <a:r>
              <a:rPr lang="ja-JP" altLang="en-US" sz="1200" u="sng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験物概要書</a:t>
            </a:r>
            <a:r>
              <a:rPr lang="ja-JP" altLang="en-US" sz="1200" u="sng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提供</a:t>
            </a:r>
            <a:endParaRPr lang="en-US" altLang="ja-JP" sz="1200" u="sng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組織名</a:t>
            </a:r>
            <a:r>
              <a:rPr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3608346" y="1289988"/>
            <a:ext cx="2074509" cy="252138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endParaRPr lang="ja-JP" altLang="en-US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5812293" y="2945518"/>
            <a:ext cx="3245985" cy="2365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6590587" y="2734012"/>
            <a:ext cx="1728192" cy="39284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2000" dirty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実施医療機関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3817551" y="789072"/>
            <a:ext cx="1730443" cy="51608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en-US" altLang="ja-JP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医療機関名</a:t>
            </a:r>
            <a:r>
              <a:rPr lang="en-US" altLang="ja-JP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  <a:endParaRPr lang="ja-JP" altLang="en-US" sz="2000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02" name="直線矢印コネクタ 101"/>
          <p:cNvCxnSpPr>
            <a:cxnSpLocks/>
          </p:cNvCxnSpPr>
          <p:nvPr/>
        </p:nvCxnSpPr>
        <p:spPr>
          <a:xfrm flipV="1">
            <a:off x="5708418" y="2846797"/>
            <a:ext cx="835528" cy="364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矢印: 上下 11">
            <a:extLst>
              <a:ext uri="{FF2B5EF4-FFF2-40B4-BE49-F238E27FC236}">
                <a16:creationId xmlns="" xmlns:a16="http://schemas.microsoft.com/office/drawing/2014/main" id="{4C712858-89DB-4CA0-B75B-C9516E9CD892}"/>
              </a:ext>
            </a:extLst>
          </p:cNvPr>
          <p:cNvSpPr/>
          <p:nvPr/>
        </p:nvSpPr>
        <p:spPr>
          <a:xfrm>
            <a:off x="4504447" y="2450172"/>
            <a:ext cx="255368" cy="365591"/>
          </a:xfrm>
          <a:prstGeom prst="up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 b="1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角丸四角形 19">
            <a:extLst>
              <a:ext uri="{FF2B5EF4-FFF2-40B4-BE49-F238E27FC236}">
                <a16:creationId xmlns="" xmlns:a16="http://schemas.microsoft.com/office/drawing/2014/main" id="{52811769-19B7-4166-AC89-EE713B0BB5D7}"/>
              </a:ext>
            </a:extLst>
          </p:cNvPr>
          <p:cNvSpPr/>
          <p:nvPr/>
        </p:nvSpPr>
        <p:spPr>
          <a:xfrm>
            <a:off x="5969235" y="1486682"/>
            <a:ext cx="2917382" cy="65962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組織名</a:t>
            </a:r>
            <a:r>
              <a:rPr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</a:p>
          <a:p>
            <a:pPr algn="ctr">
              <a:defRPr/>
            </a:pPr>
            <a:r>
              <a:rPr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[</a:t>
            </a:r>
            <a:r>
              <a:rPr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事業名</a:t>
            </a:r>
            <a:r>
              <a:rPr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]</a:t>
            </a:r>
            <a:endParaRPr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="" xmlns:a16="http://schemas.microsoft.com/office/drawing/2014/main" id="{07BBBFDF-397B-4832-A96C-05C879F9111C}"/>
              </a:ext>
            </a:extLst>
          </p:cNvPr>
          <p:cNvCxnSpPr>
            <a:cxnSpLocks/>
          </p:cNvCxnSpPr>
          <p:nvPr/>
        </p:nvCxnSpPr>
        <p:spPr>
          <a:xfrm flipV="1">
            <a:off x="5564823" y="996033"/>
            <a:ext cx="823790" cy="20152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815434" y="755616"/>
            <a:ext cx="172819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治験物提供者</a:t>
            </a:r>
            <a:endParaRPr lang="ja-JP" altLang="en-US" sz="2000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6407434" y="915950"/>
            <a:ext cx="2155278" cy="4675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研究費</a:t>
            </a:r>
            <a:endParaRPr lang="ja-JP" altLang="en-US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6164" y="423891"/>
            <a:ext cx="862255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治験課題名：　　　　　　　　　　　　　　　　　　　　　　　　　　　　　　　　　　　　　　　　</a:t>
            </a:r>
            <a:r>
              <a:rPr kumimoji="1" lang="en-US" altLang="ja-JP" sz="1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.</a:t>
            </a:r>
            <a:r>
              <a:rPr kumimoji="1" lang="ja-JP" altLang="en-US" sz="1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　　　　　　　　</a:t>
            </a:r>
          </a:p>
        </p:txBody>
      </p:sp>
      <p:cxnSp>
        <p:nvCxnSpPr>
          <p:cNvPr id="63" name="直線矢印コネクタ 62"/>
          <p:cNvCxnSpPr>
            <a:cxnSpLocks/>
          </p:cNvCxnSpPr>
          <p:nvPr/>
        </p:nvCxnSpPr>
        <p:spPr>
          <a:xfrm>
            <a:off x="2619685" y="884248"/>
            <a:ext cx="1174183" cy="8112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5245240" y="5593143"/>
            <a:ext cx="3216285" cy="915187"/>
          </a:xfrm>
          <a:prstGeom prst="rect">
            <a:avLst/>
          </a:prstGeom>
          <a:noFill/>
          <a:ln w="2540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5412576" y="5787008"/>
            <a:ext cx="2943983" cy="6389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algn="ctr" defTabSz="914400">
              <a:defRPr/>
            </a:pP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治験保険：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組織名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872867" y="5394547"/>
            <a:ext cx="2174929" cy="3357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>
              <a:defRPr/>
            </a:pPr>
            <a:r>
              <a:rPr lang="ja-JP" altLang="en-US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その他</a:t>
            </a:r>
            <a:endParaRPr lang="ja-JP" altLang="en-US" sz="2000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="" xmlns:a16="http://schemas.microsoft.com/office/drawing/2014/main" id="{021BF88F-42FE-466C-A446-63140F9CC5AE}"/>
              </a:ext>
            </a:extLst>
          </p:cNvPr>
          <p:cNvCxnSpPr>
            <a:cxnSpLocks/>
          </p:cNvCxnSpPr>
          <p:nvPr/>
        </p:nvCxnSpPr>
        <p:spPr>
          <a:xfrm flipH="1" flipV="1">
            <a:off x="5389693" y="3880779"/>
            <a:ext cx="22883" cy="1525775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5564070" y="71392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>
                <a:solidFill>
                  <a:schemeClr val="accent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契約締結</a:t>
            </a:r>
            <a:endParaRPr kumimoji="1" lang="ja-JP" altLang="en-US" sz="1200" b="1" dirty="0" smtClean="0">
              <a:solidFill>
                <a:schemeClr val="accent4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649178" y="460141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保険加入</a:t>
            </a:r>
            <a:endParaRPr kumimoji="1" lang="ja-JP" altLang="en-US" sz="1200" b="1" dirty="0" smtClean="0">
              <a:solidFill>
                <a:schemeClr val="bg1">
                  <a:lumMod val="50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835803" y="64019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>
                <a:solidFill>
                  <a:schemeClr val="accent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契約締結</a:t>
            </a:r>
            <a:endParaRPr kumimoji="1" lang="ja-JP" altLang="en-US" sz="1200" b="1" dirty="0" smtClean="0">
              <a:solidFill>
                <a:schemeClr val="accent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236604" y="5851368"/>
            <a:ext cx="4523211" cy="927433"/>
          </a:xfrm>
          <a:prstGeom prst="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403940" y="6110337"/>
            <a:ext cx="4140260" cy="5582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defTabSz="914400"/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効果安全性評価委員会：</a:t>
            </a:r>
            <a:endParaRPr kumimoji="0"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  <a:p>
            <a:pPr defTabSz="914400"/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中央判定委員会：</a:t>
            </a:r>
            <a:endParaRPr kumimoji="0"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1407245" y="5711762"/>
            <a:ext cx="3058704" cy="33575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第三者委員会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="" xmlns:a16="http://schemas.microsoft.com/office/drawing/2014/main" id="{021BF88F-42FE-466C-A446-63140F9CC5AE}"/>
              </a:ext>
            </a:extLst>
          </p:cNvPr>
          <p:cNvCxnSpPr>
            <a:cxnSpLocks/>
          </p:cNvCxnSpPr>
          <p:nvPr/>
        </p:nvCxnSpPr>
        <p:spPr>
          <a:xfrm flipH="1" flipV="1">
            <a:off x="4572432" y="3880780"/>
            <a:ext cx="4874" cy="1970588"/>
          </a:xfrm>
          <a:prstGeom prst="straightConnector1">
            <a:avLst/>
          </a:prstGeom>
          <a:ln w="38100"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3947378" y="4887648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1200" b="1">
                <a:solidFill>
                  <a:schemeClr val="accent6"/>
                </a:solidFill>
              </a:defRPr>
            </a:lvl1pPr>
          </a:lstStyle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委員の</a:t>
            </a:r>
            <a:endParaRPr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委嘱</a:t>
            </a:r>
            <a:r>
              <a:rPr lang="en-US" altLang="ja-JP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/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受諾</a:t>
            </a:r>
            <a:endParaRPr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9" name="タイトル 1"/>
          <p:cNvSpPr txBox="1">
            <a:spLocks/>
          </p:cNvSpPr>
          <p:nvPr/>
        </p:nvSpPr>
        <p:spPr>
          <a:xfrm>
            <a:off x="468370" y="116013"/>
            <a:ext cx="8223911" cy="387179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ja-JP" altLang="en-US" sz="1800" b="1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医師主導治験　組織</a:t>
            </a:r>
            <a:r>
              <a:rPr lang="ja-JP" altLang="en-US" sz="18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体制図（内部</a:t>
            </a:r>
            <a:r>
              <a:rPr lang="ja-JP" altLang="en-US" sz="1800" b="1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委託と外部委託を分けて記載</a:t>
            </a:r>
            <a:r>
              <a:rPr lang="ja-JP" altLang="en-US" sz="1800" b="1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する場合）</a:t>
            </a:r>
          </a:p>
        </p:txBody>
      </p:sp>
      <p:sp>
        <p:nvSpPr>
          <p:cNvPr id="50" name="角丸四角形 49"/>
          <p:cNvSpPr/>
          <p:nvPr/>
        </p:nvSpPr>
        <p:spPr>
          <a:xfrm>
            <a:off x="104498" y="4896998"/>
            <a:ext cx="3697669" cy="65583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vert="horz" wrap="square" lIns="91435" tIns="45717" rIns="91435" bIns="45717" numCol="1" anchor="ctr" anchorCtr="0" compatLnSpc="1">
            <a:prstTxWarp prst="textNoShape">
              <a:avLst/>
            </a:prstTxWarp>
          </a:bodyPr>
          <a:lstStyle/>
          <a:p>
            <a:pPr defTabSz="914400"/>
            <a:endParaRPr kumimoji="0" lang="en-US" altLang="ja-JP" sz="14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46791" y="4609874"/>
            <a:ext cx="3842880" cy="1017215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10543" y="4424347"/>
            <a:ext cx="3265142" cy="40010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accent2">
                <a:lumMod val="75000"/>
              </a:schemeClr>
            </a:solidFill>
            <a:prstDash val="solid"/>
          </a:ln>
        </p:spPr>
        <p:txBody>
          <a:bodyPr wrap="square" lIns="91435" tIns="45717" rIns="91435" bIns="45717" rtlCol="0">
            <a:spAutoFit/>
          </a:bodyPr>
          <a:lstStyle/>
          <a:p>
            <a:pPr algn="ctr"/>
            <a:r>
              <a:rPr lang="en-US" altLang="ja-JP" sz="2000" dirty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ARO/CRO</a:t>
            </a:r>
            <a:r>
              <a:rPr lang="ja-JP" altLang="en-US" sz="2000" dirty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等外部委託機関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="" xmlns:a16="http://schemas.microsoft.com/office/drawing/2014/main" id="{021BF88F-42FE-466C-A446-63140F9CC5AE}"/>
              </a:ext>
            </a:extLst>
          </p:cNvPr>
          <p:cNvCxnSpPr>
            <a:cxnSpLocks/>
          </p:cNvCxnSpPr>
          <p:nvPr/>
        </p:nvCxnSpPr>
        <p:spPr>
          <a:xfrm flipV="1">
            <a:off x="3597922" y="3575329"/>
            <a:ext cx="502" cy="1026081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角丸四角形 10">
            <a:extLst>
              <a:ext uri="{FF2B5EF4-FFF2-40B4-BE49-F238E27FC236}">
                <a16:creationId xmlns="" xmlns:a16="http://schemas.microsoft.com/office/drawing/2014/main" id="{E5AA4427-B7F4-4055-AF84-A13048876B62}"/>
              </a:ext>
            </a:extLst>
          </p:cNvPr>
          <p:cNvSpPr>
            <a:spLocks/>
          </p:cNvSpPr>
          <p:nvPr/>
        </p:nvSpPr>
        <p:spPr bwMode="auto">
          <a:xfrm>
            <a:off x="92975" y="3306117"/>
            <a:ext cx="3329110" cy="91951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vert="horz" wrap="square" lIns="91435" tIns="45717" rIns="91435" bIns="45717" numCol="1" anchor="ctr" anchorCtr="0" compatLnSpc="1">
            <a:prstTxWarp prst="textNoShape">
              <a:avLst/>
            </a:prstTxWarp>
          </a:bodyPr>
          <a:lstStyle/>
          <a:p>
            <a:pPr lvl="0" defTabSz="914400">
              <a:defRPr/>
            </a:pPr>
            <a:endParaRPr kumimoji="0" lang="en-US" altLang="ja-JP" sz="14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="" xmlns:a16="http://schemas.microsoft.com/office/drawing/2014/main" id="{7A05D986-5F7B-4FF3-9A8D-62273E242036}"/>
              </a:ext>
            </a:extLst>
          </p:cNvPr>
          <p:cNvSpPr/>
          <p:nvPr/>
        </p:nvSpPr>
        <p:spPr>
          <a:xfrm>
            <a:off x="46790" y="3045620"/>
            <a:ext cx="3409157" cy="1262279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ja-JP" altLang="en-US" sz="150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56" name="直線矢印コネクタ 55"/>
          <p:cNvCxnSpPr>
            <a:cxnSpLocks/>
          </p:cNvCxnSpPr>
          <p:nvPr/>
        </p:nvCxnSpPr>
        <p:spPr>
          <a:xfrm flipH="1">
            <a:off x="2709059" y="2891695"/>
            <a:ext cx="842554" cy="6706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="" xmlns:a16="http://schemas.microsoft.com/office/drawing/2014/main" id="{B074B557-FD78-4071-9588-28D336433439}"/>
              </a:ext>
            </a:extLst>
          </p:cNvPr>
          <p:cNvSpPr txBox="1"/>
          <p:nvPr/>
        </p:nvSpPr>
        <p:spPr>
          <a:xfrm>
            <a:off x="104497" y="2831584"/>
            <a:ext cx="2604562" cy="40010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accent2">
                <a:lumMod val="75000"/>
              </a:schemeClr>
            </a:solidFill>
            <a:prstDash val="solid"/>
          </a:ln>
        </p:spPr>
        <p:txBody>
          <a:bodyPr wrap="square" lIns="91435" tIns="45717" rIns="91435" bIns="45717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ARO</a:t>
            </a:r>
            <a:r>
              <a:rPr lang="ja-JP" altLang="en-US" sz="2000" dirty="0" smtClean="0">
                <a:solidFill>
                  <a:prstClr val="white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等内部委託</a:t>
            </a:r>
            <a:endParaRPr lang="en-US" altLang="ja-JP" sz="2000" dirty="0">
              <a:solidFill>
                <a:prstClr val="white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535128" y="394604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1200" b="1">
                <a:solidFill>
                  <a:schemeClr val="accent2"/>
                </a:solidFill>
              </a:defRPr>
            </a:lvl1pPr>
          </a:lstStyle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業務委託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契約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・担当者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指名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454628" y="2539134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>
                <a:solidFill>
                  <a:schemeClr val="accent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業務委託契約等・担当者指名</a:t>
            </a:r>
            <a:endParaRPr kumimoji="1" lang="ja-JP" altLang="en-US" sz="1200" b="1" dirty="0" smtClean="0">
              <a:solidFill>
                <a:schemeClr val="accent2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9" name="角丸四角形 58"/>
          <p:cNvSpPr/>
          <p:nvPr/>
        </p:nvSpPr>
        <p:spPr>
          <a:xfrm>
            <a:off x="5907821" y="3332263"/>
            <a:ext cx="3093724" cy="182981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35" tIns="45717" rIns="91435" bIns="45717"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500" b="1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itchFamily="18" charset="0"/>
              </a:rPr>
              <a:t>[</a:t>
            </a:r>
            <a:r>
              <a:rPr lang="ja-JP" altLang="en-US" sz="1500" b="1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itchFamily="18" charset="0"/>
              </a:rPr>
              <a:t>医療機関数</a:t>
            </a:r>
            <a:r>
              <a:rPr lang="en-US" altLang="ja-JP" sz="1500" b="1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itchFamily="18" charset="0"/>
              </a:rPr>
              <a:t>]</a:t>
            </a:r>
            <a:r>
              <a:rPr lang="ja-JP" altLang="en-US" sz="1500" b="1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itchFamily="18" charset="0"/>
              </a:rPr>
              <a:t>医療機関</a:t>
            </a:r>
            <a:endParaRPr lang="en-US" altLang="ja-JP" sz="1500" b="1" dirty="0" smtClean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[</a:t>
            </a:r>
            <a:r>
              <a:rPr kumimoji="0" lang="ja-JP" altLang="en-US" sz="12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医療機関名</a:t>
            </a:r>
            <a:r>
              <a:rPr kumimoji="0" lang="en-US" altLang="ja-JP" sz="1200" dirty="0" smtClean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]</a:t>
            </a:r>
            <a:endParaRPr kumimoji="0" lang="en-US" altLang="ja-JP" sz="12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6537105" y="6607846"/>
            <a:ext cx="30213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日本医師会 </a:t>
            </a:r>
            <a:r>
              <a:rPr lang="en-US" altLang="ja-JP" sz="90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StM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ツール</a:t>
            </a:r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WG 2020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2020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月作成）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84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75000"/>
          </a:schemeClr>
        </a:solidFill>
      </a:spPr>
      <a:bodyPr rtlCol="0" anchor="ctr"/>
      <a:lstStyle>
        <a:defPPr algn="ctr">
          <a:defRPr sz="1600" b="1" dirty="0" smtClean="0"/>
        </a:defPPr>
      </a:lstStyle>
      <a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a:style>
    </a:spDef>
    <a:lnDef>
      <a:spPr>
        <a:ln w="38100">
          <a:solidFill>
            <a:schemeClr val="tx1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9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330</Words>
  <Application>Microsoft Office PowerPoint</Application>
  <PresentationFormat>画面に合わせる (4:3)</PresentationFormat>
  <Paragraphs>98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ゴシック</vt:lpstr>
      <vt:lpstr>メイリオ</vt:lpstr>
      <vt:lpstr>Arial</vt:lpstr>
      <vt:lpstr>Calibri</vt:lpstr>
      <vt:lpstr>Times New Roman</vt:lpstr>
      <vt:lpstr>2_Office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2021-09-13T02:08:29Z</dcterms:created>
  <dcterms:modified xsi:type="dcterms:W3CDTF">2021-09-13T02:08:45Z</dcterms:modified>
</cp:coreProperties>
</file>